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4" r:id="rId11"/>
    <p:sldId id="263" r:id="rId12"/>
    <p:sldId id="299" r:id="rId13"/>
    <p:sldId id="302" r:id="rId14"/>
    <p:sldId id="264" r:id="rId15"/>
    <p:sldId id="266" r:id="rId16"/>
    <p:sldId id="265" r:id="rId17"/>
    <p:sldId id="276" r:id="rId18"/>
    <p:sldId id="303" r:id="rId19"/>
    <p:sldId id="293" r:id="rId20"/>
    <p:sldId id="277" r:id="rId21"/>
    <p:sldId id="335" r:id="rId22"/>
    <p:sldId id="336"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92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9B0F7-2FE2-417B-9339-0ABA3BD3A4C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08DEFB4-2552-48D4-BAE4-12BB879E9F11}">
      <dgm:prSet/>
      <dgm:spPr/>
      <dgm:t>
        <a:bodyPr/>
        <a:lstStyle/>
        <a:p>
          <a:r>
            <a:rPr lang="en-US" b="1" i="0"/>
            <a:t>The subsequent approaches were employed for examining the data: </a:t>
          </a:r>
          <a:endParaRPr lang="en-US"/>
        </a:p>
      </dgm:t>
    </dgm:pt>
    <dgm:pt modelId="{216F4499-B549-4B1E-8C48-033DD27EEE7B}" type="parTrans" cxnId="{AE0D83F4-2D68-445D-984D-69E7BFB1DA6F}">
      <dgm:prSet/>
      <dgm:spPr/>
      <dgm:t>
        <a:bodyPr/>
        <a:lstStyle/>
        <a:p>
          <a:endParaRPr lang="en-US"/>
        </a:p>
      </dgm:t>
    </dgm:pt>
    <dgm:pt modelId="{452965A2-3191-4A6A-AD4D-2061293662ED}" type="sibTrans" cxnId="{AE0D83F4-2D68-445D-984D-69E7BFB1DA6F}">
      <dgm:prSet/>
      <dgm:spPr/>
      <dgm:t>
        <a:bodyPr/>
        <a:lstStyle/>
        <a:p>
          <a:endParaRPr lang="en-US"/>
        </a:p>
      </dgm:t>
    </dgm:pt>
    <dgm:pt modelId="{5ECF542D-40C2-488E-906B-341A88484584}">
      <dgm:prSet/>
      <dgm:spPr/>
      <dgm:t>
        <a:bodyPr/>
        <a:lstStyle/>
        <a:p>
          <a:r>
            <a:rPr lang="en-US" b="0" i="0"/>
            <a:t>• Data was gathered via web scraping and the SpaceX API;</a:t>
          </a:r>
          <a:endParaRPr lang="en-US"/>
        </a:p>
      </dgm:t>
    </dgm:pt>
    <dgm:pt modelId="{9FD4BC6D-04CB-4EB2-BA88-77B836E9A12C}" type="parTrans" cxnId="{8936DB88-F857-4EBD-8373-5E6997F2ADD8}">
      <dgm:prSet/>
      <dgm:spPr/>
      <dgm:t>
        <a:bodyPr/>
        <a:lstStyle/>
        <a:p>
          <a:endParaRPr lang="en-US"/>
        </a:p>
      </dgm:t>
    </dgm:pt>
    <dgm:pt modelId="{B39E92D1-1130-43A8-97A6-CF293ABFAD7F}" type="sibTrans" cxnId="{8936DB88-F857-4EBD-8373-5E6997F2ADD8}">
      <dgm:prSet/>
      <dgm:spPr/>
      <dgm:t>
        <a:bodyPr/>
        <a:lstStyle/>
        <a:p>
          <a:endParaRPr lang="en-US"/>
        </a:p>
      </dgm:t>
    </dgm:pt>
    <dgm:pt modelId="{AB55DF9D-22ED-4422-98C2-246BBD379D56}">
      <dgm:prSet/>
      <dgm:spPr/>
      <dgm:t>
        <a:bodyPr/>
        <a:lstStyle/>
        <a:p>
          <a:r>
            <a:rPr lang="en-US" b="0" i="0"/>
            <a:t>• Exploratory Data Analysis (EDA) was carried out, which included data wrangling, data visualization, and interactive visual analytics;</a:t>
          </a:r>
          <a:endParaRPr lang="en-US"/>
        </a:p>
      </dgm:t>
    </dgm:pt>
    <dgm:pt modelId="{404441DB-3E8E-452B-894F-73421AFB405D}" type="parTrans" cxnId="{36C3175D-E159-46B3-9D7E-6BF3672FFC55}">
      <dgm:prSet/>
      <dgm:spPr/>
      <dgm:t>
        <a:bodyPr/>
        <a:lstStyle/>
        <a:p>
          <a:endParaRPr lang="en-US"/>
        </a:p>
      </dgm:t>
    </dgm:pt>
    <dgm:pt modelId="{674E914E-432B-443B-8D27-561772CDB1F6}" type="sibTrans" cxnId="{36C3175D-E159-46B3-9D7E-6BF3672FFC55}">
      <dgm:prSet/>
      <dgm:spPr/>
      <dgm:t>
        <a:bodyPr/>
        <a:lstStyle/>
        <a:p>
          <a:endParaRPr lang="en-US"/>
        </a:p>
      </dgm:t>
    </dgm:pt>
    <dgm:pt modelId="{5996696B-B888-43DF-A16D-9668FB3B1432}">
      <dgm:prSet/>
      <dgm:spPr/>
      <dgm:t>
        <a:bodyPr/>
        <a:lstStyle/>
        <a:p>
          <a:r>
            <a:rPr lang="en-US" b="0" i="0"/>
            <a:t>• Machine Learning Prediction was utilized.</a:t>
          </a:r>
          <a:endParaRPr lang="en-US"/>
        </a:p>
      </dgm:t>
    </dgm:pt>
    <dgm:pt modelId="{39A0C8EA-84A2-4FE9-B2A2-CB277BD8CE2D}" type="parTrans" cxnId="{1BB758A1-4FF5-4D30-A448-DE2A67EDF4CE}">
      <dgm:prSet/>
      <dgm:spPr/>
      <dgm:t>
        <a:bodyPr/>
        <a:lstStyle/>
        <a:p>
          <a:endParaRPr lang="en-US"/>
        </a:p>
      </dgm:t>
    </dgm:pt>
    <dgm:pt modelId="{164BF170-3645-4F6A-92E2-E2A709D4437E}" type="sibTrans" cxnId="{1BB758A1-4FF5-4D30-A448-DE2A67EDF4CE}">
      <dgm:prSet/>
      <dgm:spPr/>
      <dgm:t>
        <a:bodyPr/>
        <a:lstStyle/>
        <a:p>
          <a:endParaRPr lang="en-US"/>
        </a:p>
      </dgm:t>
    </dgm:pt>
    <dgm:pt modelId="{EF00D437-3449-4242-A06E-B92076BFF85A}">
      <dgm:prSet/>
      <dgm:spPr/>
      <dgm:t>
        <a:bodyPr/>
        <a:lstStyle/>
        <a:p>
          <a:r>
            <a:rPr lang="en-US"/>
            <a:t>Summary of all results</a:t>
          </a:r>
        </a:p>
      </dgm:t>
    </dgm:pt>
    <dgm:pt modelId="{B9528E01-C0C3-491E-BD83-A7BBC34A4885}" type="parTrans" cxnId="{20F8C5DB-8223-45C5-9D6D-6614EB279255}">
      <dgm:prSet/>
      <dgm:spPr/>
      <dgm:t>
        <a:bodyPr/>
        <a:lstStyle/>
        <a:p>
          <a:endParaRPr lang="en-US"/>
        </a:p>
      </dgm:t>
    </dgm:pt>
    <dgm:pt modelId="{76E20428-005C-4649-8109-F8DEFE1C0DE2}" type="sibTrans" cxnId="{20F8C5DB-8223-45C5-9D6D-6614EB279255}">
      <dgm:prSet/>
      <dgm:spPr/>
      <dgm:t>
        <a:bodyPr/>
        <a:lstStyle/>
        <a:p>
          <a:endParaRPr lang="en-US"/>
        </a:p>
      </dgm:t>
    </dgm:pt>
    <dgm:pt modelId="{AFDC8673-539C-437C-BC99-3BC890E7B22C}">
      <dgm:prSet/>
      <dgm:spPr/>
      <dgm:t>
        <a:bodyPr/>
        <a:lstStyle/>
        <a:p>
          <a:r>
            <a:rPr lang="en-US" b="0" i="0"/>
            <a:t>• Valuable data was obtained from public sources. </a:t>
          </a:r>
          <a:endParaRPr lang="en-US"/>
        </a:p>
      </dgm:t>
    </dgm:pt>
    <dgm:pt modelId="{B7370ED6-A07A-49B3-8519-9AFE8B0DB970}" type="parTrans" cxnId="{EB9BDFBD-D5D6-4BB9-9AD3-43D3B3190B63}">
      <dgm:prSet/>
      <dgm:spPr/>
      <dgm:t>
        <a:bodyPr/>
        <a:lstStyle/>
        <a:p>
          <a:endParaRPr lang="en-US"/>
        </a:p>
      </dgm:t>
    </dgm:pt>
    <dgm:pt modelId="{C12389AA-4E17-4FA6-A298-E05E0EEEE260}" type="sibTrans" cxnId="{EB9BDFBD-D5D6-4BB9-9AD3-43D3B3190B63}">
      <dgm:prSet/>
      <dgm:spPr/>
      <dgm:t>
        <a:bodyPr/>
        <a:lstStyle/>
        <a:p>
          <a:endParaRPr lang="en-US"/>
        </a:p>
      </dgm:t>
    </dgm:pt>
    <dgm:pt modelId="{F729BE28-0353-4D39-AC8D-6F8B7692C46B}">
      <dgm:prSet/>
      <dgm:spPr/>
      <dgm:t>
        <a:bodyPr/>
        <a:lstStyle/>
        <a:p>
          <a:r>
            <a:rPr lang="en-US" b="0" i="0"/>
            <a:t>• EDA helped in identifying the most effective features to predict the success of launchings. </a:t>
          </a:r>
          <a:endParaRPr lang="en-US"/>
        </a:p>
      </dgm:t>
    </dgm:pt>
    <dgm:pt modelId="{17BAEFF1-E217-49C7-A3AE-0E590BB5DA8C}" type="parTrans" cxnId="{FA3B892C-9B3E-4D72-829C-2DA5C6BBBE71}">
      <dgm:prSet/>
      <dgm:spPr/>
      <dgm:t>
        <a:bodyPr/>
        <a:lstStyle/>
        <a:p>
          <a:endParaRPr lang="en-US"/>
        </a:p>
      </dgm:t>
    </dgm:pt>
    <dgm:pt modelId="{4FE6F543-75C3-4E1D-99E5-4FC8660C27B8}" type="sibTrans" cxnId="{FA3B892C-9B3E-4D72-829C-2DA5C6BBBE71}">
      <dgm:prSet/>
      <dgm:spPr/>
      <dgm:t>
        <a:bodyPr/>
        <a:lstStyle/>
        <a:p>
          <a:endParaRPr lang="en-US"/>
        </a:p>
      </dgm:t>
    </dgm:pt>
    <dgm:pt modelId="{9DAE6719-AC20-470F-B87D-28432814E1AE}">
      <dgm:prSet/>
      <dgm:spPr/>
      <dgm:t>
        <a:bodyPr/>
        <a:lstStyle/>
        <a:p>
          <a:r>
            <a:rPr lang="en-US" b="0" i="0"/>
            <a:t>• Machine Learning Prediction aided in determining the best model for predicting which characteristics are crucial in maximizing this opportunity using all the collected data.</a:t>
          </a:r>
          <a:endParaRPr lang="en-US"/>
        </a:p>
      </dgm:t>
    </dgm:pt>
    <dgm:pt modelId="{BBF7EF9E-E4FC-415C-8C2D-71011A4E0E1E}" type="parTrans" cxnId="{3DFE0D01-511C-482D-879A-15724BC83570}">
      <dgm:prSet/>
      <dgm:spPr/>
      <dgm:t>
        <a:bodyPr/>
        <a:lstStyle/>
        <a:p>
          <a:endParaRPr lang="en-US"/>
        </a:p>
      </dgm:t>
    </dgm:pt>
    <dgm:pt modelId="{23FFA382-2763-461C-BC08-3732A10770E2}" type="sibTrans" cxnId="{3DFE0D01-511C-482D-879A-15724BC83570}">
      <dgm:prSet/>
      <dgm:spPr/>
      <dgm:t>
        <a:bodyPr/>
        <a:lstStyle/>
        <a:p>
          <a:endParaRPr lang="en-US"/>
        </a:p>
      </dgm:t>
    </dgm:pt>
    <dgm:pt modelId="{5E32E2B6-8C4C-469E-BAEF-6CE55CE0821B}" type="pres">
      <dgm:prSet presAssocID="{3199B0F7-2FE2-417B-9339-0ABA3BD3A4C1}" presName="diagram" presStyleCnt="0">
        <dgm:presLayoutVars>
          <dgm:dir/>
          <dgm:resizeHandles val="exact"/>
        </dgm:presLayoutVars>
      </dgm:prSet>
      <dgm:spPr/>
    </dgm:pt>
    <dgm:pt modelId="{C479A2BB-C3ED-48A7-8BB7-C8B47870288D}" type="pres">
      <dgm:prSet presAssocID="{008DEFB4-2552-48D4-BAE4-12BB879E9F11}" presName="node" presStyleLbl="node1" presStyleIdx="0" presStyleCnt="8">
        <dgm:presLayoutVars>
          <dgm:bulletEnabled val="1"/>
        </dgm:presLayoutVars>
      </dgm:prSet>
      <dgm:spPr/>
    </dgm:pt>
    <dgm:pt modelId="{F36BB16E-C73B-4CF0-85CD-3E4B5747021D}" type="pres">
      <dgm:prSet presAssocID="{452965A2-3191-4A6A-AD4D-2061293662ED}" presName="sibTrans" presStyleCnt="0"/>
      <dgm:spPr/>
    </dgm:pt>
    <dgm:pt modelId="{806A8F75-67CA-45F0-8C1E-4E358564C93B}" type="pres">
      <dgm:prSet presAssocID="{5ECF542D-40C2-488E-906B-341A88484584}" presName="node" presStyleLbl="node1" presStyleIdx="1" presStyleCnt="8">
        <dgm:presLayoutVars>
          <dgm:bulletEnabled val="1"/>
        </dgm:presLayoutVars>
      </dgm:prSet>
      <dgm:spPr/>
    </dgm:pt>
    <dgm:pt modelId="{5FAF1EB4-196A-4F3A-8670-0D81CF7AA9E8}" type="pres">
      <dgm:prSet presAssocID="{B39E92D1-1130-43A8-97A6-CF293ABFAD7F}" presName="sibTrans" presStyleCnt="0"/>
      <dgm:spPr/>
    </dgm:pt>
    <dgm:pt modelId="{5ACC668D-F78D-46EC-B66F-4F6C77189452}" type="pres">
      <dgm:prSet presAssocID="{AB55DF9D-22ED-4422-98C2-246BBD379D56}" presName="node" presStyleLbl="node1" presStyleIdx="2" presStyleCnt="8">
        <dgm:presLayoutVars>
          <dgm:bulletEnabled val="1"/>
        </dgm:presLayoutVars>
      </dgm:prSet>
      <dgm:spPr/>
    </dgm:pt>
    <dgm:pt modelId="{9908D50E-91ED-4C8B-97F4-801FDCD7B078}" type="pres">
      <dgm:prSet presAssocID="{674E914E-432B-443B-8D27-561772CDB1F6}" presName="sibTrans" presStyleCnt="0"/>
      <dgm:spPr/>
    </dgm:pt>
    <dgm:pt modelId="{52FFDD99-2163-49BD-85CC-AB26E9BE4AE8}" type="pres">
      <dgm:prSet presAssocID="{5996696B-B888-43DF-A16D-9668FB3B1432}" presName="node" presStyleLbl="node1" presStyleIdx="3" presStyleCnt="8">
        <dgm:presLayoutVars>
          <dgm:bulletEnabled val="1"/>
        </dgm:presLayoutVars>
      </dgm:prSet>
      <dgm:spPr/>
    </dgm:pt>
    <dgm:pt modelId="{F3144DC1-7C4C-4418-B6C0-5EBD494B7918}" type="pres">
      <dgm:prSet presAssocID="{164BF170-3645-4F6A-92E2-E2A709D4437E}" presName="sibTrans" presStyleCnt="0"/>
      <dgm:spPr/>
    </dgm:pt>
    <dgm:pt modelId="{C3CD30A6-5DE0-4E7F-88CA-A1DCAC57E89F}" type="pres">
      <dgm:prSet presAssocID="{EF00D437-3449-4242-A06E-B92076BFF85A}" presName="node" presStyleLbl="node1" presStyleIdx="4" presStyleCnt="8">
        <dgm:presLayoutVars>
          <dgm:bulletEnabled val="1"/>
        </dgm:presLayoutVars>
      </dgm:prSet>
      <dgm:spPr/>
    </dgm:pt>
    <dgm:pt modelId="{FC1B3688-BC26-485C-B870-64C0F22844DF}" type="pres">
      <dgm:prSet presAssocID="{76E20428-005C-4649-8109-F8DEFE1C0DE2}" presName="sibTrans" presStyleCnt="0"/>
      <dgm:spPr/>
    </dgm:pt>
    <dgm:pt modelId="{D85D9C3C-32EA-4A82-A4BA-99EA5A125D20}" type="pres">
      <dgm:prSet presAssocID="{AFDC8673-539C-437C-BC99-3BC890E7B22C}" presName="node" presStyleLbl="node1" presStyleIdx="5" presStyleCnt="8">
        <dgm:presLayoutVars>
          <dgm:bulletEnabled val="1"/>
        </dgm:presLayoutVars>
      </dgm:prSet>
      <dgm:spPr/>
    </dgm:pt>
    <dgm:pt modelId="{92059A57-452D-4888-B835-B8C656E3A681}" type="pres">
      <dgm:prSet presAssocID="{C12389AA-4E17-4FA6-A298-E05E0EEEE260}" presName="sibTrans" presStyleCnt="0"/>
      <dgm:spPr/>
    </dgm:pt>
    <dgm:pt modelId="{8CEAE775-29BA-4A4E-BFF8-50D5D399D9C0}" type="pres">
      <dgm:prSet presAssocID="{F729BE28-0353-4D39-AC8D-6F8B7692C46B}" presName="node" presStyleLbl="node1" presStyleIdx="6" presStyleCnt="8">
        <dgm:presLayoutVars>
          <dgm:bulletEnabled val="1"/>
        </dgm:presLayoutVars>
      </dgm:prSet>
      <dgm:spPr/>
    </dgm:pt>
    <dgm:pt modelId="{50DD927D-E988-4F87-98C0-2C88C7FCB454}" type="pres">
      <dgm:prSet presAssocID="{4FE6F543-75C3-4E1D-99E5-4FC8660C27B8}" presName="sibTrans" presStyleCnt="0"/>
      <dgm:spPr/>
    </dgm:pt>
    <dgm:pt modelId="{16419D07-D687-487F-A3CC-765E34A0A0AD}" type="pres">
      <dgm:prSet presAssocID="{9DAE6719-AC20-470F-B87D-28432814E1AE}" presName="node" presStyleLbl="node1" presStyleIdx="7" presStyleCnt="8">
        <dgm:presLayoutVars>
          <dgm:bulletEnabled val="1"/>
        </dgm:presLayoutVars>
      </dgm:prSet>
      <dgm:spPr/>
    </dgm:pt>
  </dgm:ptLst>
  <dgm:cxnLst>
    <dgm:cxn modelId="{3DFE0D01-511C-482D-879A-15724BC83570}" srcId="{3199B0F7-2FE2-417B-9339-0ABA3BD3A4C1}" destId="{9DAE6719-AC20-470F-B87D-28432814E1AE}" srcOrd="7" destOrd="0" parTransId="{BBF7EF9E-E4FC-415C-8C2D-71011A4E0E1E}" sibTransId="{23FFA382-2763-461C-BC08-3732A10770E2}"/>
    <dgm:cxn modelId="{A407F820-1CE4-43DE-96C3-DE07CF95C0DD}" type="presOf" srcId="{5ECF542D-40C2-488E-906B-341A88484584}" destId="{806A8F75-67CA-45F0-8C1E-4E358564C93B}" srcOrd="0" destOrd="0" presId="urn:microsoft.com/office/officeart/2005/8/layout/default"/>
    <dgm:cxn modelId="{BA5D1C23-90FA-4271-BB81-56C2F852D246}" type="presOf" srcId="{F729BE28-0353-4D39-AC8D-6F8B7692C46B}" destId="{8CEAE775-29BA-4A4E-BFF8-50D5D399D9C0}" srcOrd="0" destOrd="0" presId="urn:microsoft.com/office/officeart/2005/8/layout/default"/>
    <dgm:cxn modelId="{FA3B892C-9B3E-4D72-829C-2DA5C6BBBE71}" srcId="{3199B0F7-2FE2-417B-9339-0ABA3BD3A4C1}" destId="{F729BE28-0353-4D39-AC8D-6F8B7692C46B}" srcOrd="6" destOrd="0" parTransId="{17BAEFF1-E217-49C7-A3AE-0E590BB5DA8C}" sibTransId="{4FE6F543-75C3-4E1D-99E5-4FC8660C27B8}"/>
    <dgm:cxn modelId="{996F3238-B9E7-48F7-9B08-C3E68B3D33B8}" type="presOf" srcId="{AB55DF9D-22ED-4422-98C2-246BBD379D56}" destId="{5ACC668D-F78D-46EC-B66F-4F6C77189452}" srcOrd="0" destOrd="0" presId="urn:microsoft.com/office/officeart/2005/8/layout/default"/>
    <dgm:cxn modelId="{36C3175D-E159-46B3-9D7E-6BF3672FFC55}" srcId="{3199B0F7-2FE2-417B-9339-0ABA3BD3A4C1}" destId="{AB55DF9D-22ED-4422-98C2-246BBD379D56}" srcOrd="2" destOrd="0" parTransId="{404441DB-3E8E-452B-894F-73421AFB405D}" sibTransId="{674E914E-432B-443B-8D27-561772CDB1F6}"/>
    <dgm:cxn modelId="{DAF70E47-318C-477F-8120-4CA27AAC9A53}" type="presOf" srcId="{AFDC8673-539C-437C-BC99-3BC890E7B22C}" destId="{D85D9C3C-32EA-4A82-A4BA-99EA5A125D20}" srcOrd="0" destOrd="0" presId="urn:microsoft.com/office/officeart/2005/8/layout/default"/>
    <dgm:cxn modelId="{FA21E56C-E257-4D97-B5DF-7D113B111148}" type="presOf" srcId="{3199B0F7-2FE2-417B-9339-0ABA3BD3A4C1}" destId="{5E32E2B6-8C4C-469E-BAEF-6CE55CE0821B}" srcOrd="0" destOrd="0" presId="urn:microsoft.com/office/officeart/2005/8/layout/default"/>
    <dgm:cxn modelId="{83B5E557-5326-4CF5-A989-3A0CDE495B03}" type="presOf" srcId="{008DEFB4-2552-48D4-BAE4-12BB879E9F11}" destId="{C479A2BB-C3ED-48A7-8BB7-C8B47870288D}" srcOrd="0" destOrd="0" presId="urn:microsoft.com/office/officeart/2005/8/layout/default"/>
    <dgm:cxn modelId="{8936DB88-F857-4EBD-8373-5E6997F2ADD8}" srcId="{3199B0F7-2FE2-417B-9339-0ABA3BD3A4C1}" destId="{5ECF542D-40C2-488E-906B-341A88484584}" srcOrd="1" destOrd="0" parTransId="{9FD4BC6D-04CB-4EB2-BA88-77B836E9A12C}" sibTransId="{B39E92D1-1130-43A8-97A6-CF293ABFAD7F}"/>
    <dgm:cxn modelId="{1BB758A1-4FF5-4D30-A448-DE2A67EDF4CE}" srcId="{3199B0F7-2FE2-417B-9339-0ABA3BD3A4C1}" destId="{5996696B-B888-43DF-A16D-9668FB3B1432}" srcOrd="3" destOrd="0" parTransId="{39A0C8EA-84A2-4FE9-B2A2-CB277BD8CE2D}" sibTransId="{164BF170-3645-4F6A-92E2-E2A709D4437E}"/>
    <dgm:cxn modelId="{EB9BDFBD-D5D6-4BB9-9AD3-43D3B3190B63}" srcId="{3199B0F7-2FE2-417B-9339-0ABA3BD3A4C1}" destId="{AFDC8673-539C-437C-BC99-3BC890E7B22C}" srcOrd="5" destOrd="0" parTransId="{B7370ED6-A07A-49B3-8519-9AFE8B0DB970}" sibTransId="{C12389AA-4E17-4FA6-A298-E05E0EEEE260}"/>
    <dgm:cxn modelId="{1A3E86C2-30AE-4560-BC8D-8C5F6A413E61}" type="presOf" srcId="{EF00D437-3449-4242-A06E-B92076BFF85A}" destId="{C3CD30A6-5DE0-4E7F-88CA-A1DCAC57E89F}" srcOrd="0" destOrd="0" presId="urn:microsoft.com/office/officeart/2005/8/layout/default"/>
    <dgm:cxn modelId="{20F8C5DB-8223-45C5-9D6D-6614EB279255}" srcId="{3199B0F7-2FE2-417B-9339-0ABA3BD3A4C1}" destId="{EF00D437-3449-4242-A06E-B92076BFF85A}" srcOrd="4" destOrd="0" parTransId="{B9528E01-C0C3-491E-BD83-A7BBC34A4885}" sibTransId="{76E20428-005C-4649-8109-F8DEFE1C0DE2}"/>
    <dgm:cxn modelId="{48D701EE-D411-4BA7-B0D0-2930C0E09786}" type="presOf" srcId="{5996696B-B888-43DF-A16D-9668FB3B1432}" destId="{52FFDD99-2163-49BD-85CC-AB26E9BE4AE8}" srcOrd="0" destOrd="0" presId="urn:microsoft.com/office/officeart/2005/8/layout/default"/>
    <dgm:cxn modelId="{AE0D83F4-2D68-445D-984D-69E7BFB1DA6F}" srcId="{3199B0F7-2FE2-417B-9339-0ABA3BD3A4C1}" destId="{008DEFB4-2552-48D4-BAE4-12BB879E9F11}" srcOrd="0" destOrd="0" parTransId="{216F4499-B549-4B1E-8C48-033DD27EEE7B}" sibTransId="{452965A2-3191-4A6A-AD4D-2061293662ED}"/>
    <dgm:cxn modelId="{6A7F51FC-72B2-4DA7-B2AA-648B6543CE67}" type="presOf" srcId="{9DAE6719-AC20-470F-B87D-28432814E1AE}" destId="{16419D07-D687-487F-A3CC-765E34A0A0AD}" srcOrd="0" destOrd="0" presId="urn:microsoft.com/office/officeart/2005/8/layout/default"/>
    <dgm:cxn modelId="{02E011DC-C24F-4879-A658-26BABCB4A60B}" type="presParOf" srcId="{5E32E2B6-8C4C-469E-BAEF-6CE55CE0821B}" destId="{C479A2BB-C3ED-48A7-8BB7-C8B47870288D}" srcOrd="0" destOrd="0" presId="urn:microsoft.com/office/officeart/2005/8/layout/default"/>
    <dgm:cxn modelId="{703B5F9F-653D-4FA0-9F0F-0D1F74BE7520}" type="presParOf" srcId="{5E32E2B6-8C4C-469E-BAEF-6CE55CE0821B}" destId="{F36BB16E-C73B-4CF0-85CD-3E4B5747021D}" srcOrd="1" destOrd="0" presId="urn:microsoft.com/office/officeart/2005/8/layout/default"/>
    <dgm:cxn modelId="{08BC13E0-20F6-459A-B445-7160F333AE5B}" type="presParOf" srcId="{5E32E2B6-8C4C-469E-BAEF-6CE55CE0821B}" destId="{806A8F75-67CA-45F0-8C1E-4E358564C93B}" srcOrd="2" destOrd="0" presId="urn:microsoft.com/office/officeart/2005/8/layout/default"/>
    <dgm:cxn modelId="{6332C782-6C70-46AD-A9D3-745237934B71}" type="presParOf" srcId="{5E32E2B6-8C4C-469E-BAEF-6CE55CE0821B}" destId="{5FAF1EB4-196A-4F3A-8670-0D81CF7AA9E8}" srcOrd="3" destOrd="0" presId="urn:microsoft.com/office/officeart/2005/8/layout/default"/>
    <dgm:cxn modelId="{31FA5D1A-7B10-4750-8917-DAAC9584BD27}" type="presParOf" srcId="{5E32E2B6-8C4C-469E-BAEF-6CE55CE0821B}" destId="{5ACC668D-F78D-46EC-B66F-4F6C77189452}" srcOrd="4" destOrd="0" presId="urn:microsoft.com/office/officeart/2005/8/layout/default"/>
    <dgm:cxn modelId="{2A36DCE3-7CFA-41AB-8795-9B1480DC795A}" type="presParOf" srcId="{5E32E2B6-8C4C-469E-BAEF-6CE55CE0821B}" destId="{9908D50E-91ED-4C8B-97F4-801FDCD7B078}" srcOrd="5" destOrd="0" presId="urn:microsoft.com/office/officeart/2005/8/layout/default"/>
    <dgm:cxn modelId="{D84A643A-F9AB-484F-8F0D-2D2BB51B9EF7}" type="presParOf" srcId="{5E32E2B6-8C4C-469E-BAEF-6CE55CE0821B}" destId="{52FFDD99-2163-49BD-85CC-AB26E9BE4AE8}" srcOrd="6" destOrd="0" presId="urn:microsoft.com/office/officeart/2005/8/layout/default"/>
    <dgm:cxn modelId="{A109EDB5-6CB2-41EE-8C6C-3D40FA75A6C8}" type="presParOf" srcId="{5E32E2B6-8C4C-469E-BAEF-6CE55CE0821B}" destId="{F3144DC1-7C4C-4418-B6C0-5EBD494B7918}" srcOrd="7" destOrd="0" presId="urn:microsoft.com/office/officeart/2005/8/layout/default"/>
    <dgm:cxn modelId="{D5E7E823-4727-470C-897B-C8C7BC811E9C}" type="presParOf" srcId="{5E32E2B6-8C4C-469E-BAEF-6CE55CE0821B}" destId="{C3CD30A6-5DE0-4E7F-88CA-A1DCAC57E89F}" srcOrd="8" destOrd="0" presId="urn:microsoft.com/office/officeart/2005/8/layout/default"/>
    <dgm:cxn modelId="{BB7ADDB7-1296-4697-B055-A7C4F8950627}" type="presParOf" srcId="{5E32E2B6-8C4C-469E-BAEF-6CE55CE0821B}" destId="{FC1B3688-BC26-485C-B870-64C0F22844DF}" srcOrd="9" destOrd="0" presId="urn:microsoft.com/office/officeart/2005/8/layout/default"/>
    <dgm:cxn modelId="{3CD297FB-E5AD-453E-B203-0C594064D48E}" type="presParOf" srcId="{5E32E2B6-8C4C-469E-BAEF-6CE55CE0821B}" destId="{D85D9C3C-32EA-4A82-A4BA-99EA5A125D20}" srcOrd="10" destOrd="0" presId="urn:microsoft.com/office/officeart/2005/8/layout/default"/>
    <dgm:cxn modelId="{50A006EE-7CAF-4A00-9342-B37CADE95440}" type="presParOf" srcId="{5E32E2B6-8C4C-469E-BAEF-6CE55CE0821B}" destId="{92059A57-452D-4888-B835-B8C656E3A681}" srcOrd="11" destOrd="0" presId="urn:microsoft.com/office/officeart/2005/8/layout/default"/>
    <dgm:cxn modelId="{21D1358F-E122-4884-BCF7-B29AB39FD0A5}" type="presParOf" srcId="{5E32E2B6-8C4C-469E-BAEF-6CE55CE0821B}" destId="{8CEAE775-29BA-4A4E-BFF8-50D5D399D9C0}" srcOrd="12" destOrd="0" presId="urn:microsoft.com/office/officeart/2005/8/layout/default"/>
    <dgm:cxn modelId="{F76908EB-9DEF-4D43-AC29-5EFF1BBAF24A}" type="presParOf" srcId="{5E32E2B6-8C4C-469E-BAEF-6CE55CE0821B}" destId="{50DD927D-E988-4F87-98C0-2C88C7FCB454}" srcOrd="13" destOrd="0" presId="urn:microsoft.com/office/officeart/2005/8/layout/default"/>
    <dgm:cxn modelId="{5F1D7ACA-FB7D-4721-A02F-1DED14670FFD}" type="presParOf" srcId="{5E32E2B6-8C4C-469E-BAEF-6CE55CE0821B}" destId="{16419D07-D687-487F-A3CC-765E34A0A0AD}"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9A2BB-C3ED-48A7-8BB7-C8B47870288D}">
      <dsp:nvSpPr>
        <dsp:cNvPr id="0" name=""/>
        <dsp:cNvSpPr/>
      </dsp:nvSpPr>
      <dsp:spPr>
        <a:xfrm>
          <a:off x="3080"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The subsequent approaches were employed for examining the data: </a:t>
          </a:r>
          <a:endParaRPr lang="en-US" sz="1400" kern="1200"/>
        </a:p>
      </dsp:txBody>
      <dsp:txXfrm>
        <a:off x="3080" y="587032"/>
        <a:ext cx="2444055" cy="1466433"/>
      </dsp:txXfrm>
    </dsp:sp>
    <dsp:sp modelId="{806A8F75-67CA-45F0-8C1E-4E358564C93B}">
      <dsp:nvSpPr>
        <dsp:cNvPr id="0" name=""/>
        <dsp:cNvSpPr/>
      </dsp:nvSpPr>
      <dsp:spPr>
        <a:xfrm>
          <a:off x="2691541"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 Data was gathered via web scraping and the SpaceX API;</a:t>
          </a:r>
          <a:endParaRPr lang="en-US" sz="1400" kern="1200"/>
        </a:p>
      </dsp:txBody>
      <dsp:txXfrm>
        <a:off x="2691541" y="587032"/>
        <a:ext cx="2444055" cy="1466433"/>
      </dsp:txXfrm>
    </dsp:sp>
    <dsp:sp modelId="{5ACC668D-F78D-46EC-B66F-4F6C77189452}">
      <dsp:nvSpPr>
        <dsp:cNvPr id="0" name=""/>
        <dsp:cNvSpPr/>
      </dsp:nvSpPr>
      <dsp:spPr>
        <a:xfrm>
          <a:off x="5380002"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 Exploratory Data Analysis (EDA) was carried out, which included data wrangling, data visualization, and interactive visual analytics;</a:t>
          </a:r>
          <a:endParaRPr lang="en-US" sz="1400" kern="1200"/>
        </a:p>
      </dsp:txBody>
      <dsp:txXfrm>
        <a:off x="5380002" y="587032"/>
        <a:ext cx="2444055" cy="1466433"/>
      </dsp:txXfrm>
    </dsp:sp>
    <dsp:sp modelId="{52FFDD99-2163-49BD-85CC-AB26E9BE4AE8}">
      <dsp:nvSpPr>
        <dsp:cNvPr id="0" name=""/>
        <dsp:cNvSpPr/>
      </dsp:nvSpPr>
      <dsp:spPr>
        <a:xfrm>
          <a:off x="8068463"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 Machine Learning Prediction was utilized.</a:t>
          </a:r>
          <a:endParaRPr lang="en-US" sz="1400" kern="1200"/>
        </a:p>
      </dsp:txBody>
      <dsp:txXfrm>
        <a:off x="8068463" y="587032"/>
        <a:ext cx="2444055" cy="1466433"/>
      </dsp:txXfrm>
    </dsp:sp>
    <dsp:sp modelId="{C3CD30A6-5DE0-4E7F-88CA-A1DCAC57E89F}">
      <dsp:nvSpPr>
        <dsp:cNvPr id="0" name=""/>
        <dsp:cNvSpPr/>
      </dsp:nvSpPr>
      <dsp:spPr>
        <a:xfrm>
          <a:off x="3080"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Summary of all results</a:t>
          </a:r>
        </a:p>
      </dsp:txBody>
      <dsp:txXfrm>
        <a:off x="3080" y="2297871"/>
        <a:ext cx="2444055" cy="1466433"/>
      </dsp:txXfrm>
    </dsp:sp>
    <dsp:sp modelId="{D85D9C3C-32EA-4A82-A4BA-99EA5A125D20}">
      <dsp:nvSpPr>
        <dsp:cNvPr id="0" name=""/>
        <dsp:cNvSpPr/>
      </dsp:nvSpPr>
      <dsp:spPr>
        <a:xfrm>
          <a:off x="2691541"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 Valuable data was obtained from public sources. </a:t>
          </a:r>
          <a:endParaRPr lang="en-US" sz="1400" kern="1200"/>
        </a:p>
      </dsp:txBody>
      <dsp:txXfrm>
        <a:off x="2691541" y="2297871"/>
        <a:ext cx="2444055" cy="1466433"/>
      </dsp:txXfrm>
    </dsp:sp>
    <dsp:sp modelId="{8CEAE775-29BA-4A4E-BFF8-50D5D399D9C0}">
      <dsp:nvSpPr>
        <dsp:cNvPr id="0" name=""/>
        <dsp:cNvSpPr/>
      </dsp:nvSpPr>
      <dsp:spPr>
        <a:xfrm>
          <a:off x="5380002"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 EDA helped in identifying the most effective features to predict the success of launchings. </a:t>
          </a:r>
          <a:endParaRPr lang="en-US" sz="1400" kern="1200"/>
        </a:p>
      </dsp:txBody>
      <dsp:txXfrm>
        <a:off x="5380002" y="2297871"/>
        <a:ext cx="2444055" cy="1466433"/>
      </dsp:txXfrm>
    </dsp:sp>
    <dsp:sp modelId="{16419D07-D687-487F-A3CC-765E34A0A0AD}">
      <dsp:nvSpPr>
        <dsp:cNvPr id="0" name=""/>
        <dsp:cNvSpPr/>
      </dsp:nvSpPr>
      <dsp:spPr>
        <a:xfrm>
          <a:off x="8068463"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 Machine Learning Prediction aided in determining the best model for predicting which characteristics are crucial in maximizing this opportunity using all the collected data.</a:t>
          </a:r>
          <a:endParaRPr lang="en-US" sz="1400" kern="1200"/>
        </a:p>
      </dsp:txBody>
      <dsp:txXfrm>
        <a:off x="8068463" y="2297871"/>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886294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012677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920677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145674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26986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nigdha-github/Data-Science-Capstone/blob/main/jupyter-labs-webscraping.ipynb"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nigdha-github/Data-Science-Capstone/blob/main/labs-jupyter-spacex-Data%20wrangling.ipynb" TargetMode="Externa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nigdha-github/Data-Science-Capstone/blob/main/jupyter-labs-eda-dataviz.ipynb"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nigdha-github/Data-Science-Capstone/blob/main/lab_jupyter_launch_site_location%20(1).ipynb" TargetMode="External"/><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nigdha-github/Data-Science-Capstone/blob/main/labs-jupyter-spacex-Data%20wrangling.ipynb" TargetMode="External"/><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nigdha-github/Data-Science-Capstone/blob/main/SpaceX_Machine%20Learning%20Prediction_Part_5.ipynb"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api.spacexdata.com/v4/rockets/rockets/"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nigdha-github/Data-Science-Capstone/blob/main/jupyter-labs-spacex-data-collection-api%20(1).ipynb"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Snigdha</a:t>
            </a:r>
            <a:r>
              <a:rPr lang="en-US" dirty="0">
                <a:solidFill>
                  <a:schemeClr val="bg2"/>
                </a:solidFill>
                <a:latin typeface="Abadi"/>
                <a:ea typeface="SF Pro" pitchFamily="2" charset="0"/>
                <a:cs typeface="SF Pro" pitchFamily="2" charset="0"/>
              </a:rPr>
              <a:t> Ghosh</a:t>
            </a:r>
          </a:p>
          <a:p>
            <a:r>
              <a:rPr lang="en-US" dirty="0">
                <a:solidFill>
                  <a:schemeClr val="bg2"/>
                </a:solidFill>
                <a:latin typeface="Abadi" panose="020B0604020104020204" pitchFamily="34" charset="0"/>
                <a:ea typeface="SF Pro" pitchFamily="2" charset="0"/>
                <a:cs typeface="SF Pro" pitchFamily="2" charset="0"/>
              </a:rPr>
              <a:t>4/25/2023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657715" y="467271"/>
            <a:ext cx="4195674" cy="20525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Data Collection - Scraping</a:t>
            </a:r>
          </a:p>
        </p:txBody>
      </p:sp>
      <p:sp>
        <p:nvSpPr>
          <p:cNvPr id="18" name="Oval 1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7" name="Picture 6">
            <a:extLst>
              <a:ext uri="{FF2B5EF4-FFF2-40B4-BE49-F238E27FC236}">
                <a16:creationId xmlns:a16="http://schemas.microsoft.com/office/drawing/2014/main" id="{385B65A5-628A-59B0-2CDB-1625462E7BD0}"/>
              </a:ext>
            </a:extLst>
          </p:cNvPr>
          <p:cNvPicPr>
            <a:picLocks noChangeAspect="1"/>
          </p:cNvPicPr>
          <p:nvPr/>
        </p:nvPicPr>
        <p:blipFill>
          <a:blip r:embed="rId2"/>
          <a:stretch>
            <a:fillRect/>
          </a:stretch>
        </p:blipFill>
        <p:spPr>
          <a:xfrm>
            <a:off x="1886080" y="1448957"/>
            <a:ext cx="2615958" cy="3952579"/>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695359" y="2990818"/>
            <a:ext cx="4158031" cy="2913872"/>
          </a:xfrm>
          <a:prstGeom prst="rect">
            <a:avLst/>
          </a:prstGeom>
        </p:spPr>
        <p:txBody>
          <a:bodyPr vert="horz" lIns="91440" tIns="45720" rIns="91440" bIns="45720" rtlCol="0" anchor="t">
            <a:normAutofit/>
          </a:bodyPr>
          <a:lstStyle/>
          <a:p>
            <a:pPr>
              <a:spcBef>
                <a:spcPts val="1400"/>
              </a:spcBef>
            </a:pPr>
            <a:r>
              <a:rPr lang="en-US" sz="1700" b="0" i="0" dirty="0">
                <a:solidFill>
                  <a:schemeClr val="tx1">
                    <a:alpha val="80000"/>
                  </a:schemeClr>
                </a:solidFill>
                <a:effectLst/>
              </a:rPr>
              <a:t>Information regarding SpaceX launches can be obtained from Wikipedia as well.</a:t>
            </a:r>
          </a:p>
          <a:p>
            <a:pPr marL="0">
              <a:spcBef>
                <a:spcPts val="1400"/>
              </a:spcBef>
            </a:pPr>
            <a:r>
              <a:rPr lang="en-US" sz="1700" b="0" i="0" dirty="0">
                <a:solidFill>
                  <a:schemeClr val="tx1">
                    <a:alpha val="80000"/>
                  </a:schemeClr>
                </a:solidFill>
                <a:effectLst/>
              </a:rPr>
              <a:t> • The data is downloaded from Wikipedia, following the flowchart, and subsequently stored.</a:t>
            </a:r>
            <a:endParaRPr lang="en-US" sz="1700" dirty="0">
              <a:solidFill>
                <a:schemeClr val="tx1">
                  <a:alpha val="80000"/>
                </a:schemeClr>
              </a:solidFill>
            </a:endParaRPr>
          </a:p>
          <a:p>
            <a:pPr>
              <a:spcBef>
                <a:spcPts val="1400"/>
              </a:spcBef>
            </a:pPr>
            <a:endParaRPr lang="en-US" sz="1700" dirty="0">
              <a:solidFill>
                <a:schemeClr val="tx1">
                  <a:alpha val="80000"/>
                </a:schemeClr>
              </a:solidFill>
            </a:endParaRPr>
          </a:p>
          <a:p>
            <a:pPr>
              <a:spcBef>
                <a:spcPts val="1400"/>
              </a:spcBef>
            </a:pPr>
            <a:r>
              <a:rPr lang="en-US" sz="1200" dirty="0">
                <a:hlinkClick r:id="rId3"/>
              </a:rPr>
              <a:t>Data-Science-Capstone/</a:t>
            </a:r>
            <a:r>
              <a:rPr lang="en-US" sz="1200" dirty="0" err="1">
                <a:hlinkClick r:id="rId3"/>
              </a:rPr>
              <a:t>jupyter</a:t>
            </a:r>
            <a:r>
              <a:rPr lang="en-US" sz="1200" dirty="0">
                <a:hlinkClick r:id="rId3"/>
              </a:rPr>
              <a:t>-labs-</a:t>
            </a:r>
            <a:r>
              <a:rPr lang="en-US" sz="1200" dirty="0" err="1">
                <a:hlinkClick r:id="rId3"/>
              </a:rPr>
              <a:t>webscraping.ipynb</a:t>
            </a:r>
            <a:r>
              <a:rPr lang="en-US" sz="1200" dirty="0">
                <a:hlinkClick r:id="rId3"/>
              </a:rPr>
              <a:t> at main · </a:t>
            </a:r>
            <a:r>
              <a:rPr lang="en-US" sz="1200" dirty="0" err="1">
                <a:hlinkClick r:id="rId3"/>
              </a:rPr>
              <a:t>snigdha-github</a:t>
            </a:r>
            <a:r>
              <a:rPr lang="en-US" sz="1200" dirty="0">
                <a:hlinkClick r:id="rId3"/>
              </a:rPr>
              <a:t>/Data-Science-Capstone</a:t>
            </a:r>
            <a:endParaRPr lang="en-US" sz="1700" dirty="0">
              <a:solidFill>
                <a:schemeClr val="tx1">
                  <a:alpha val="80000"/>
                </a:schemeClr>
              </a:solidFill>
              <a:highlight>
                <a:srgbClr val="FFFF00"/>
              </a:highlight>
            </a:endParaRPr>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10</a:t>
            </a:fld>
            <a:endParaRPr lang="en-US" sz="1200">
              <a:solidFill>
                <a:schemeClr val="tx1">
                  <a:alpha val="60000"/>
                </a:schemeClr>
              </a:solidFill>
              <a:latin typeface="+mn-lt"/>
            </a:endParaRPr>
          </a:p>
        </p:txBody>
      </p:sp>
      <p:cxnSp>
        <p:nvCxnSpPr>
          <p:cNvPr id="26" name="Straight Connector 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8975652" cy="4793539"/>
          </a:xfrm>
          <a:prstGeom prst="rect">
            <a:avLst/>
          </a:prstGeom>
        </p:spPr>
        <p:txBody>
          <a:bodyPr/>
          <a:lstStyle/>
          <a:p>
            <a:r>
              <a:rPr lang="en-US" sz="1600" b="0" i="0" dirty="0">
                <a:solidFill>
                  <a:srgbClr val="374151"/>
                </a:solidFill>
                <a:effectLst/>
                <a:latin typeface="Söhne"/>
              </a:rPr>
              <a:t>At first, the dataset was subjected to some Exploratory Data Analysis (EDA).</a:t>
            </a:r>
          </a:p>
          <a:p>
            <a:r>
              <a:rPr lang="en-US" sz="1600" b="0" i="0" dirty="0">
                <a:solidFill>
                  <a:srgbClr val="374151"/>
                </a:solidFill>
                <a:effectLst/>
                <a:latin typeface="Söhne"/>
              </a:rPr>
              <a:t> • Next, the number of launches per site, frequency of each orbit, and the frequency of mission outcomes per orbit type were computed.</a:t>
            </a:r>
          </a:p>
          <a:p>
            <a:r>
              <a:rPr lang="en-US" sz="1600" b="0" i="0" dirty="0">
                <a:solidFill>
                  <a:srgbClr val="374151"/>
                </a:solidFill>
                <a:effectLst/>
                <a:latin typeface="Söhne"/>
              </a:rPr>
              <a:t> • Lastly, the landing outcome label was generated based on the Outcome column.</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1600" dirty="0">
                <a:hlinkClick r:id="rId3"/>
              </a:rPr>
              <a:t>Data-Science-Capstone/labs-</a:t>
            </a:r>
            <a:r>
              <a:rPr lang="en-US" sz="1600" dirty="0" err="1">
                <a:hlinkClick r:id="rId3"/>
              </a:rPr>
              <a:t>jupyter</a:t>
            </a:r>
            <a:r>
              <a:rPr lang="en-US" sz="1600" dirty="0">
                <a:hlinkClick r:id="rId3"/>
              </a:rPr>
              <a:t>-</a:t>
            </a:r>
            <a:r>
              <a:rPr lang="en-US" sz="1600" dirty="0" err="1">
                <a:hlinkClick r:id="rId3"/>
              </a:rPr>
              <a:t>spacex</a:t>
            </a:r>
            <a:r>
              <a:rPr lang="en-US" sz="1600" dirty="0">
                <a:hlinkClick r:id="rId3"/>
              </a:rPr>
              <a:t>-Data </a:t>
            </a:r>
            <a:r>
              <a:rPr lang="en-US" sz="1600" dirty="0" err="1">
                <a:hlinkClick r:id="rId3"/>
              </a:rPr>
              <a:t>wrangling.ipynb</a:t>
            </a:r>
            <a:r>
              <a:rPr lang="en-US" sz="1600" dirty="0">
                <a:hlinkClick r:id="rId3"/>
              </a:rPr>
              <a:t> at main · </a:t>
            </a:r>
            <a:r>
              <a:rPr lang="en-US" sz="1600" dirty="0" err="1">
                <a:hlinkClick r:id="rId3"/>
              </a:rPr>
              <a:t>snigdha-github</a:t>
            </a:r>
            <a:r>
              <a:rPr lang="en-US" sz="1600" dirty="0">
                <a:hlinkClick r:id="rId3"/>
              </a:rPr>
              <a:t>/Data-Science-Capstone</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1" name="Picture 10">
            <a:extLst>
              <a:ext uri="{FF2B5EF4-FFF2-40B4-BE49-F238E27FC236}">
                <a16:creationId xmlns:a16="http://schemas.microsoft.com/office/drawing/2014/main" id="{2A249659-351F-17B5-1719-776AFD2F4922}"/>
              </a:ext>
            </a:extLst>
          </p:cNvPr>
          <p:cNvPicPr>
            <a:picLocks noChangeAspect="1"/>
          </p:cNvPicPr>
          <p:nvPr/>
        </p:nvPicPr>
        <p:blipFill>
          <a:blip r:embed="rId4"/>
          <a:stretch>
            <a:fillRect/>
          </a:stretch>
        </p:blipFill>
        <p:spPr>
          <a:xfrm>
            <a:off x="950850" y="4001294"/>
            <a:ext cx="7497221" cy="136226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698643"/>
            <a:ext cx="5243394" cy="22255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600" kern="1200">
                <a:solidFill>
                  <a:schemeClr val="tx1"/>
                </a:solidFill>
                <a:latin typeface="+mj-lt"/>
                <a:ea typeface="+mj-ea"/>
                <a:cs typeface="+mj-cs"/>
              </a:rPr>
              <a:t>EDA with Data Visualization</a:t>
            </a:r>
          </a:p>
        </p:txBody>
      </p:sp>
      <p:cxnSp>
        <p:nvCxnSpPr>
          <p:cNvPr id="26" name="Straight Connector 1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7" name="Group 16">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2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8" name="Picture 7">
            <a:extLst>
              <a:ext uri="{FF2B5EF4-FFF2-40B4-BE49-F238E27FC236}">
                <a16:creationId xmlns:a16="http://schemas.microsoft.com/office/drawing/2014/main" id="{74D1C74C-B951-4A8D-3671-C52ACC5F7C5C}"/>
              </a:ext>
            </a:extLst>
          </p:cNvPr>
          <p:cNvPicPr>
            <a:picLocks noChangeAspect="1"/>
          </p:cNvPicPr>
          <p:nvPr/>
        </p:nvPicPr>
        <p:blipFill>
          <a:blip r:embed="rId3"/>
          <a:stretch>
            <a:fillRect/>
          </a:stretch>
        </p:blipFill>
        <p:spPr>
          <a:xfrm>
            <a:off x="838200" y="3125586"/>
            <a:ext cx="5243391" cy="236081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29042" y="879355"/>
            <a:ext cx="4124758" cy="5120755"/>
          </a:xfrm>
          <a:prstGeom prst="rect">
            <a:avLst/>
          </a:prstGeom>
        </p:spPr>
        <p:txBody>
          <a:bodyPr vert="horz" lIns="91440" tIns="45720" rIns="91440" bIns="45720" rtlCol="0" anchor="ctr">
            <a:normAutofit/>
          </a:bodyPr>
          <a:lstStyle/>
          <a:p>
            <a:pPr marL="0">
              <a:spcBef>
                <a:spcPts val="1400"/>
              </a:spcBef>
            </a:pPr>
            <a:endParaRPr lang="en-US" sz="1700" dirty="0">
              <a:solidFill>
                <a:schemeClr val="tx1">
                  <a:alpha val="80000"/>
                </a:schemeClr>
              </a:solidFill>
            </a:endParaRPr>
          </a:p>
          <a:p>
            <a:pPr marL="0" marR="0" lvl="0" fontAlgn="base">
              <a:spcBef>
                <a:spcPct val="0"/>
              </a:spcBef>
              <a:spcAft>
                <a:spcPct val="0"/>
              </a:spcAft>
              <a:buClrTx/>
              <a:buSzTx/>
              <a:tabLst/>
            </a:pPr>
            <a:r>
              <a:rPr lang="en-US" sz="1700" dirty="0">
                <a:solidFill>
                  <a:schemeClr val="tx1">
                    <a:alpha val="80000"/>
                  </a:schemeClr>
                </a:solidFill>
              </a:rPr>
              <a:t> </a:t>
            </a:r>
            <a:r>
              <a:rPr kumimoji="0" lang="en-US" altLang="en-US" sz="1700" b="0" i="0" u="none" strike="noStrike" cap="none" normalizeH="0" baseline="0" dirty="0">
                <a:ln>
                  <a:noFill/>
                </a:ln>
                <a:solidFill>
                  <a:schemeClr val="tx1">
                    <a:alpha val="80000"/>
                  </a:schemeClr>
                </a:solidFill>
                <a:effectLst/>
              </a:rPr>
              <a:t>To examine the data, scatterplots and bar plots were utilized to depict the correlation between pairs of features such as: • Payload Mass X Flight Number • Launch Site X Flight Number • Launch Site X Payload Mass • Orbit and Flight Number • Payload and Orbit</a:t>
            </a:r>
          </a:p>
          <a:p>
            <a:pPr>
              <a:spcBef>
                <a:spcPts val="1400"/>
              </a:spcBef>
            </a:pPr>
            <a:endParaRPr lang="en-US" sz="1700" dirty="0">
              <a:solidFill>
                <a:schemeClr val="tx1">
                  <a:alpha val="80000"/>
                </a:schemeClr>
              </a:solidFill>
            </a:endParaRPr>
          </a:p>
          <a:p>
            <a:pPr>
              <a:spcBef>
                <a:spcPts val="1400"/>
              </a:spcBef>
            </a:pPr>
            <a:endParaRPr lang="en-US" sz="1700" dirty="0">
              <a:solidFill>
                <a:schemeClr val="tx1">
                  <a:alpha val="80000"/>
                </a:schemeClr>
              </a:solidFill>
            </a:endParaRPr>
          </a:p>
          <a:p>
            <a:pPr>
              <a:spcBef>
                <a:spcPts val="1400"/>
              </a:spcBef>
            </a:pPr>
            <a:endParaRPr lang="en-US" sz="1700" dirty="0">
              <a:solidFill>
                <a:schemeClr val="tx1">
                  <a:alpha val="80000"/>
                </a:schemeClr>
              </a:solidFill>
            </a:endParaRPr>
          </a:p>
          <a:p>
            <a:pPr>
              <a:spcBef>
                <a:spcPts val="1400"/>
              </a:spcBef>
            </a:pPr>
            <a:endParaRPr lang="en-US" sz="1700" dirty="0">
              <a:solidFill>
                <a:schemeClr val="tx1">
                  <a:alpha val="80000"/>
                </a:schemeClr>
              </a:solidFill>
            </a:endParaRPr>
          </a:p>
          <a:p>
            <a:pPr>
              <a:spcBef>
                <a:spcPts val="1400"/>
              </a:spcBef>
            </a:pPr>
            <a:endParaRPr lang="en-US" sz="1700" dirty="0">
              <a:solidFill>
                <a:schemeClr val="tx1">
                  <a:alpha val="80000"/>
                </a:schemeClr>
              </a:solidFill>
            </a:endParaRPr>
          </a:p>
          <a:p>
            <a:pPr marL="0">
              <a:spcBef>
                <a:spcPts val="1400"/>
              </a:spcBef>
            </a:pPr>
            <a:r>
              <a:rPr lang="en-US" sz="1200" dirty="0">
                <a:hlinkClick r:id="rId4"/>
              </a:rPr>
              <a:t>Data-Science-Capstone/</a:t>
            </a:r>
            <a:r>
              <a:rPr lang="en-US" sz="1200" dirty="0" err="1">
                <a:hlinkClick r:id="rId4"/>
              </a:rPr>
              <a:t>jupyter</a:t>
            </a:r>
            <a:r>
              <a:rPr lang="en-US" sz="1200" dirty="0">
                <a:hlinkClick r:id="rId4"/>
              </a:rPr>
              <a:t>-labs-</a:t>
            </a:r>
            <a:r>
              <a:rPr lang="en-US" sz="1200" dirty="0" err="1">
                <a:hlinkClick r:id="rId4"/>
              </a:rPr>
              <a:t>eda</a:t>
            </a:r>
            <a:r>
              <a:rPr lang="en-US" sz="1200" dirty="0">
                <a:hlinkClick r:id="rId4"/>
              </a:rPr>
              <a:t>-</a:t>
            </a:r>
            <a:r>
              <a:rPr lang="en-US" sz="1200" dirty="0" err="1">
                <a:hlinkClick r:id="rId4"/>
              </a:rPr>
              <a:t>dataviz.ipynb</a:t>
            </a:r>
            <a:r>
              <a:rPr lang="en-US" sz="1200" dirty="0">
                <a:hlinkClick r:id="rId4"/>
              </a:rPr>
              <a:t> at main · </a:t>
            </a:r>
            <a:r>
              <a:rPr lang="en-US" sz="1200" dirty="0" err="1">
                <a:hlinkClick r:id="rId4"/>
              </a:rPr>
              <a:t>snigdha-github</a:t>
            </a:r>
            <a:r>
              <a:rPr lang="en-US" sz="1200" dirty="0">
                <a:hlinkClick r:id="rId4"/>
              </a:rPr>
              <a:t>/Data-Science-Capstone</a:t>
            </a:r>
            <a:endParaRPr lang="en-US" sz="1700" dirty="0">
              <a:solidFill>
                <a:schemeClr val="tx1">
                  <a:alpha val="80000"/>
                </a:schemeClr>
              </a:solidFill>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12</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6">
            <a:extLst>
              <a:ext uri="{FF2B5EF4-FFF2-40B4-BE49-F238E27FC236}">
                <a16:creationId xmlns:a16="http://schemas.microsoft.com/office/drawing/2014/main" id="{1F92E7AB-9811-BE5E-2029-94AAA618CD0B}"/>
              </a:ext>
            </a:extLst>
          </p:cNvPr>
          <p:cNvPicPr>
            <a:picLocks noChangeAspect="1"/>
          </p:cNvPicPr>
          <p:nvPr/>
        </p:nvPicPr>
        <p:blipFill rotWithShape="1">
          <a:blip r:embed="rId2"/>
          <a:srcRect l="425" r="13622" b="-1"/>
          <a:stretch/>
        </p:blipFill>
        <p:spPr>
          <a:xfrm>
            <a:off x="3523488" y="10"/>
            <a:ext cx="8668512" cy="6857990"/>
          </a:xfrm>
          <a:prstGeom prst="rect">
            <a:avLst/>
          </a:prstGeom>
        </p:spPr>
      </p:pic>
      <p:sp>
        <p:nvSpPr>
          <p:cNvPr id="22"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2948040" y="983101"/>
            <a:ext cx="11266724" cy="6972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EDA with SQL</a:t>
            </a:r>
          </a:p>
        </p:txBody>
      </p:sp>
      <p:sp>
        <p:nvSpPr>
          <p:cNvPr id="23"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1833365"/>
            <a:ext cx="8473648" cy="4522985"/>
          </a:xfrm>
          <a:prstGeom prst="rect">
            <a:avLst/>
          </a:prstGeom>
        </p:spPr>
        <p:txBody>
          <a:bodyPr vert="horz" lIns="91440" tIns="45720" rIns="91440" bIns="45720" rtlCol="0" anchor="t">
            <a:normAutofit/>
          </a:bodyPr>
          <a:lstStyle/>
          <a:p>
            <a:pPr marL="0" marR="0" lvl="0" fontAlgn="base">
              <a:spcBef>
                <a:spcPct val="0"/>
              </a:spcBef>
              <a:spcAft>
                <a:spcPct val="0"/>
              </a:spcAft>
              <a:buClrTx/>
              <a:buSzTx/>
              <a:tabLst/>
            </a:pPr>
            <a:r>
              <a:rPr kumimoji="0" lang="en-US" altLang="en-US" sz="1600" b="0" i="0" u="none" strike="noStrike" cap="none" normalizeH="0" baseline="0" dirty="0">
                <a:ln>
                  <a:noFill/>
                </a:ln>
                <a:effectLst/>
              </a:rPr>
              <a:t>The following SQL queries were executed: </a:t>
            </a:r>
          </a:p>
          <a:p>
            <a:pPr marL="0" marR="0" lvl="0" fontAlgn="base">
              <a:spcBef>
                <a:spcPct val="0"/>
              </a:spcBef>
              <a:spcAft>
                <a:spcPct val="0"/>
              </a:spcAft>
              <a:buClrTx/>
              <a:buSzTx/>
              <a:tabLst/>
            </a:pPr>
            <a:r>
              <a:rPr kumimoji="0" lang="en-US" altLang="en-US" sz="1600" b="0" i="0" u="none" strike="noStrike" cap="none" normalizeH="0" baseline="0" dirty="0">
                <a:ln>
                  <a:noFill/>
                </a:ln>
                <a:effectLst/>
              </a:rPr>
              <a:t> Query for obtaining the names of the unique launch sites in the space mission </a:t>
            </a:r>
          </a:p>
          <a:p>
            <a:pPr marL="0" marR="0" lvl="0" fontAlgn="base">
              <a:spcBef>
                <a:spcPct val="0"/>
              </a:spcBef>
              <a:spcAft>
                <a:spcPct val="0"/>
              </a:spcAft>
              <a:buClrTx/>
              <a:buSzTx/>
              <a:tabLst/>
            </a:pPr>
            <a:r>
              <a:rPr kumimoji="0" lang="en-US" altLang="en-US" sz="1600" b="0" i="0" u="none" strike="noStrike" cap="none" normalizeH="0" baseline="0" dirty="0">
                <a:ln>
                  <a:noFill/>
                </a:ln>
                <a:effectLst/>
              </a:rPr>
              <a:t> Query for determining the top 5 launch sites whose name begins with the string 'CCA’</a:t>
            </a:r>
          </a:p>
          <a:p>
            <a:pPr marL="0" marR="0" lvl="0" fontAlgn="base">
              <a:spcBef>
                <a:spcPct val="0"/>
              </a:spcBef>
              <a:spcAft>
                <a:spcPct val="0"/>
              </a:spcAft>
              <a:buClrTx/>
              <a:buSzTx/>
              <a:tabLst/>
            </a:pPr>
            <a:r>
              <a:rPr kumimoji="0" lang="en-US" altLang="en-US" sz="1600" b="0" i="0" u="none" strike="noStrike" cap="none" normalizeH="0" baseline="0" dirty="0">
                <a:ln>
                  <a:noFill/>
                </a:ln>
                <a:effectLst/>
              </a:rPr>
              <a:t> • Query for calculating the total payload mass carried by boosters launched by NASA (CRS) </a:t>
            </a:r>
          </a:p>
          <a:p>
            <a:pPr marL="0" marR="0" lvl="0" fontAlgn="base">
              <a:spcBef>
                <a:spcPct val="0"/>
              </a:spcBef>
              <a:spcAft>
                <a:spcPct val="0"/>
              </a:spcAft>
              <a:buClrTx/>
              <a:buSzTx/>
              <a:tabLst/>
            </a:pPr>
            <a:r>
              <a:rPr kumimoji="0" lang="en-US" altLang="en-US" sz="1600" b="0" i="0" u="none" strike="noStrike" cap="none" normalizeH="0" baseline="0" dirty="0">
                <a:ln>
                  <a:noFill/>
                </a:ln>
                <a:effectLst/>
              </a:rPr>
              <a:t>• Query for computing the average payload mass carried by booster version F9 v1.1</a:t>
            </a:r>
          </a:p>
          <a:p>
            <a:pPr marL="0" marR="0" lvl="0" fontAlgn="base">
              <a:spcBef>
                <a:spcPct val="0"/>
              </a:spcBef>
              <a:spcAft>
                <a:spcPct val="0"/>
              </a:spcAft>
              <a:buClrTx/>
              <a:buSzTx/>
              <a:tabLst/>
            </a:pPr>
            <a:r>
              <a:rPr kumimoji="0" lang="en-US" altLang="en-US" sz="1600" b="0" i="0" u="none" strike="noStrike" cap="none" normalizeH="0" baseline="0" dirty="0">
                <a:ln>
                  <a:noFill/>
                </a:ln>
                <a:effectLst/>
              </a:rPr>
              <a:t> • Query for identifying the date when the first successful landing outcome in ground pad was achieved</a:t>
            </a:r>
          </a:p>
          <a:p>
            <a:pPr marL="0" marR="0" lvl="0" fontAlgn="base">
              <a:spcBef>
                <a:spcPct val="0"/>
              </a:spcBef>
              <a:spcAft>
                <a:spcPct val="0"/>
              </a:spcAft>
              <a:buClrTx/>
              <a:buSzTx/>
              <a:tabLst/>
            </a:pPr>
            <a:r>
              <a:rPr kumimoji="0" lang="en-US" altLang="en-US" sz="1600" b="0" i="0" u="none" strike="noStrike" cap="none" normalizeH="0" baseline="0" dirty="0">
                <a:ln>
                  <a:noFill/>
                </a:ln>
                <a:effectLst/>
              </a:rPr>
              <a:t> • Query for acquiring the names of the boosters which have been successful in drone ship and have payload mass between 4000 and 6000 kg</a:t>
            </a:r>
          </a:p>
          <a:p>
            <a:pPr marL="0" marR="0" lvl="0" fontAlgn="base">
              <a:spcBef>
                <a:spcPct val="0"/>
              </a:spcBef>
              <a:spcAft>
                <a:spcPct val="0"/>
              </a:spcAft>
              <a:buClrTx/>
              <a:buSzTx/>
              <a:tabLst/>
            </a:pPr>
            <a:r>
              <a:rPr kumimoji="0" lang="en-US" altLang="en-US" sz="1600" b="0" i="0" u="none" strike="noStrike" cap="none" normalizeH="0" baseline="0" dirty="0">
                <a:ln>
                  <a:noFill/>
                </a:ln>
                <a:effectLst/>
              </a:rPr>
              <a:t> • Query for determining the total number of successful and failure mission outcomes</a:t>
            </a:r>
          </a:p>
          <a:p>
            <a:pPr marL="0" marR="0" lvl="0" fontAlgn="base">
              <a:spcBef>
                <a:spcPct val="0"/>
              </a:spcBef>
              <a:spcAft>
                <a:spcPct val="0"/>
              </a:spcAft>
              <a:buClrTx/>
              <a:buSzTx/>
              <a:tabLst/>
            </a:pPr>
            <a:r>
              <a:rPr kumimoji="0" lang="en-US" altLang="en-US" sz="1600" b="0" i="0" u="none" strike="noStrike" cap="none" normalizeH="0" baseline="0" dirty="0">
                <a:ln>
                  <a:noFill/>
                </a:ln>
                <a:effectLst/>
              </a:rPr>
              <a:t> • Query for obtaining the names of the booster versions which have carried the maximum payload mass </a:t>
            </a:r>
          </a:p>
          <a:p>
            <a:pPr marL="0" marR="0" lvl="0" fontAlgn="base">
              <a:spcBef>
                <a:spcPct val="0"/>
              </a:spcBef>
              <a:spcAft>
                <a:spcPct val="0"/>
              </a:spcAft>
              <a:buClrTx/>
              <a:buSzTx/>
              <a:tabLst/>
            </a:pPr>
            <a:r>
              <a:rPr kumimoji="0" lang="en-US" altLang="en-US" sz="1600" b="0" i="0" u="none" strike="noStrike" cap="none" normalizeH="0" baseline="0" dirty="0">
                <a:ln>
                  <a:noFill/>
                </a:ln>
                <a:effectLst/>
              </a:rPr>
              <a:t>• Query for retrieving the failed landing outcomes in drone ship, their booster versions, and launch site names for the year 2015</a:t>
            </a:r>
          </a:p>
          <a:p>
            <a:pPr marL="0" marR="0" lvl="0" fontAlgn="base">
              <a:spcBef>
                <a:spcPct val="0"/>
              </a:spcBef>
              <a:spcAft>
                <a:spcPct val="0"/>
              </a:spcAft>
              <a:buClrTx/>
              <a:buSzTx/>
              <a:tabLst/>
            </a:pPr>
            <a:r>
              <a:rPr kumimoji="0" lang="en-US" altLang="en-US" sz="1600" b="0" i="0" u="none" strike="noStrike" cap="none" normalizeH="0" baseline="0" dirty="0">
                <a:ln>
                  <a:noFill/>
                </a:ln>
                <a:effectLst/>
              </a:rPr>
              <a:t> • Query for ranking the count of landing outcomes, such as Failure (drone ship) or Success (ground pad)</a:t>
            </a:r>
          </a:p>
          <a:p>
            <a:pPr marL="0" marR="0" lvl="0" fontAlgn="base">
              <a:spcBef>
                <a:spcPct val="0"/>
              </a:spcBef>
              <a:spcAft>
                <a:spcPct val="0"/>
              </a:spcAft>
              <a:buClrTx/>
              <a:buSzTx/>
              <a:tabLst/>
            </a:pPr>
            <a:endParaRPr kumimoji="0" lang="en-US" altLang="en-US" sz="1600" b="0" i="0" u="none" strike="noStrike" cap="none" normalizeH="0" baseline="0" dirty="0">
              <a:ln>
                <a:noFill/>
              </a:ln>
              <a:effectLst/>
            </a:endParaRPr>
          </a:p>
          <a:p>
            <a:endParaRPr lang="en-US" sz="800" dirty="0"/>
          </a:p>
          <a:p>
            <a:endParaRPr lang="en-US" sz="800" dirty="0"/>
          </a:p>
          <a:p>
            <a:endParaRPr lang="en-US" sz="8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13</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9C5629C-21DC-7807-10C3-5BB624EDF110}"/>
              </a:ext>
            </a:extLst>
          </p:cNvPr>
          <p:cNvPicPr>
            <a:picLocks noChangeAspect="1"/>
          </p:cNvPicPr>
          <p:nvPr/>
        </p:nvPicPr>
        <p:blipFill rotWithShape="1">
          <a:blip r:embed="rId2"/>
          <a:srcRect r="10887"/>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371093" y="1161288"/>
            <a:ext cx="7775379" cy="5166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Build an Interactive Map with Folium</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8706612" cy="3207258"/>
          </a:xfrm>
          <a:prstGeom prst="rect">
            <a:avLst/>
          </a:prstGeom>
        </p:spPr>
        <p:txBody>
          <a:bodyPr vert="horz" lIns="91440" tIns="45720" rIns="91440" bIns="45720" rtlCol="0" anchor="t">
            <a:normAutofit/>
          </a:bodyPr>
          <a:lstStyle/>
          <a:p>
            <a:r>
              <a:rPr lang="en-US" sz="1600" b="0" i="0" dirty="0">
                <a:effectLst/>
              </a:rPr>
              <a:t>Folium Maps were utilized with the following visual elements:</a:t>
            </a:r>
          </a:p>
          <a:p>
            <a:r>
              <a:rPr lang="en-US" sz="1600" b="0" i="0" dirty="0">
                <a:effectLst/>
              </a:rPr>
              <a:t>Markers, representing points such as launch sites</a:t>
            </a:r>
          </a:p>
          <a:p>
            <a:r>
              <a:rPr lang="en-US" sz="1600" b="0" i="0" dirty="0">
                <a:effectLst/>
              </a:rPr>
              <a:t>Circles, highlighting areas around specific coordinates, for example, the NASA Johnson Space Center</a:t>
            </a:r>
          </a:p>
          <a:p>
            <a:r>
              <a:rPr lang="en-US" sz="1600" b="0" i="0" dirty="0">
                <a:effectLst/>
              </a:rPr>
              <a:t>Marker clusters, grouping events in each coordinate, such as launches in a launch site</a:t>
            </a:r>
          </a:p>
          <a:p>
            <a:r>
              <a:rPr lang="en-US" sz="1600" b="0" i="0" dirty="0">
                <a:effectLst/>
              </a:rPr>
              <a:t>Lines, indicating the distances between two coordinates.</a:t>
            </a:r>
          </a:p>
          <a:p>
            <a:pPr>
              <a:spcBef>
                <a:spcPts val="1400"/>
              </a:spcBef>
            </a:pPr>
            <a:endParaRPr lang="en-US" sz="1600" dirty="0"/>
          </a:p>
          <a:p>
            <a:pPr>
              <a:spcBef>
                <a:spcPts val="1400"/>
              </a:spcBef>
            </a:pPr>
            <a:r>
              <a:rPr lang="en-US" sz="1100" dirty="0">
                <a:hlinkClick r:id="rId3"/>
              </a:rPr>
              <a:t>Data-Science-Capstone/</a:t>
            </a:r>
            <a:r>
              <a:rPr lang="en-US" sz="1100" dirty="0" err="1">
                <a:hlinkClick r:id="rId3"/>
              </a:rPr>
              <a:t>lab_jupyter_launch_site_location</a:t>
            </a:r>
            <a:r>
              <a:rPr lang="en-US" sz="1100" dirty="0">
                <a:hlinkClick r:id="rId3"/>
              </a:rPr>
              <a:t> (1).</a:t>
            </a:r>
            <a:r>
              <a:rPr lang="en-US" sz="1100" dirty="0" err="1">
                <a:hlinkClick r:id="rId3"/>
              </a:rPr>
              <a:t>ipynb</a:t>
            </a:r>
            <a:r>
              <a:rPr lang="en-US" sz="1100" dirty="0">
                <a:hlinkClick r:id="rId3"/>
              </a:rPr>
              <a:t> at main · </a:t>
            </a:r>
            <a:r>
              <a:rPr lang="en-US" sz="1100" dirty="0" err="1">
                <a:hlinkClick r:id="rId3"/>
              </a:rPr>
              <a:t>snigdha-github</a:t>
            </a:r>
            <a:r>
              <a:rPr lang="en-US" sz="1100" dirty="0">
                <a:hlinkClick r:id="rId3"/>
              </a:rPr>
              <a:t>/Data-Science-Capstone</a:t>
            </a:r>
            <a:endParaRPr lang="en-US" sz="1100" dirty="0"/>
          </a:p>
          <a:p>
            <a:endParaRPr lang="en-US" sz="11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14</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4815E23-F2EF-4CD2-9188-7429EE7D7FFB}"/>
              </a:ext>
            </a:extLst>
          </p:cNvPr>
          <p:cNvPicPr>
            <a:picLocks noChangeAspect="1"/>
          </p:cNvPicPr>
          <p:nvPr/>
        </p:nvPicPr>
        <p:blipFill rotWithShape="1">
          <a:blip r:embed="rId2"/>
          <a:srcRect l="26983" r="1917"/>
          <a:stretch/>
        </p:blipFill>
        <p:spPr>
          <a:xfrm>
            <a:off x="20" y="10"/>
            <a:ext cx="8668492" cy="6857990"/>
          </a:xfrm>
          <a:prstGeom prst="rect">
            <a:avLst/>
          </a:prstGeom>
        </p:spPr>
      </p:pic>
      <p:sp>
        <p:nvSpPr>
          <p:cNvPr id="13" name="Rectangle 12">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579418" y="1161288"/>
            <a:ext cx="10229196" cy="5989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Build a Dashboard </a:t>
            </a:r>
            <a:r>
              <a:rPr lang="en-US" sz="2800">
                <a:solidFill>
                  <a:schemeClr val="tx1"/>
                </a:solidFill>
                <a:latin typeface="+mj-lt"/>
                <a:ea typeface="+mj-ea"/>
                <a:cs typeface="+mj-cs"/>
              </a:rPr>
              <a:t>with Plotly </a:t>
            </a:r>
            <a:r>
              <a:rPr lang="en-US" sz="2800" dirty="0">
                <a:solidFill>
                  <a:schemeClr val="tx1"/>
                </a:solidFill>
                <a:latin typeface="+mj-lt"/>
                <a:ea typeface="+mj-ea"/>
                <a:cs typeface="+mj-cs"/>
              </a:rPr>
              <a:t>Dash</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30036" y="2718054"/>
            <a:ext cx="10479340" cy="3207258"/>
          </a:xfrm>
          <a:prstGeom prst="rect">
            <a:avLst/>
          </a:prstGeom>
        </p:spPr>
        <p:txBody>
          <a:bodyPr vert="horz" lIns="91440" tIns="45720" rIns="91440" bIns="45720" rtlCol="0" anchor="t">
            <a:normAutofit/>
          </a:bodyPr>
          <a:lstStyle/>
          <a:p>
            <a:r>
              <a:rPr lang="en-US" sz="1600" b="0" i="0" dirty="0">
                <a:effectLst/>
              </a:rPr>
              <a:t>The following graphs and plots were employed to visually represent the data:</a:t>
            </a:r>
          </a:p>
          <a:p>
            <a:r>
              <a:rPr lang="en-US" sz="1600" b="0" i="0" dirty="0">
                <a:effectLst/>
              </a:rPr>
              <a:t>Percentage of launches by site</a:t>
            </a:r>
          </a:p>
          <a:p>
            <a:r>
              <a:rPr lang="en-US" sz="1600" b="0" i="0" dirty="0">
                <a:effectLst/>
              </a:rPr>
              <a:t>Payload range</a:t>
            </a:r>
          </a:p>
          <a:p>
            <a:r>
              <a:rPr lang="en-US" sz="1600" b="0" i="0" dirty="0">
                <a:effectLst/>
              </a:rPr>
              <a:t>By utilizing this combination, it was possible to swiftly examine the relationship between launch sites and payloads, facilitating the identification of the optimal launch site based on payload.</a:t>
            </a:r>
          </a:p>
          <a:p>
            <a:pPr marL="0">
              <a:spcBef>
                <a:spcPts val="1400"/>
              </a:spcBef>
            </a:pPr>
            <a:endParaRPr lang="en-US" sz="1600" dirty="0"/>
          </a:p>
          <a:p>
            <a:pPr>
              <a:spcBef>
                <a:spcPts val="1400"/>
              </a:spcBef>
            </a:pPr>
            <a:r>
              <a:rPr lang="en-US" sz="1100" dirty="0">
                <a:hlinkClick r:id="rId3"/>
              </a:rPr>
              <a:t>Data-Science-Capstone/labs-</a:t>
            </a:r>
            <a:r>
              <a:rPr lang="en-US" sz="1100" dirty="0" err="1">
                <a:hlinkClick r:id="rId3"/>
              </a:rPr>
              <a:t>jupyter</a:t>
            </a:r>
            <a:r>
              <a:rPr lang="en-US" sz="1100" dirty="0">
                <a:hlinkClick r:id="rId3"/>
              </a:rPr>
              <a:t>-</a:t>
            </a:r>
            <a:r>
              <a:rPr lang="en-US" sz="1100" dirty="0" err="1">
                <a:hlinkClick r:id="rId3"/>
              </a:rPr>
              <a:t>spacex</a:t>
            </a:r>
            <a:r>
              <a:rPr lang="en-US" sz="1100" dirty="0">
                <a:hlinkClick r:id="rId3"/>
              </a:rPr>
              <a:t>-Data </a:t>
            </a:r>
            <a:r>
              <a:rPr lang="en-US" sz="1100" dirty="0" err="1">
                <a:hlinkClick r:id="rId3"/>
              </a:rPr>
              <a:t>wrangling.ipynb</a:t>
            </a:r>
            <a:r>
              <a:rPr lang="en-US" sz="1100" dirty="0">
                <a:hlinkClick r:id="rId3"/>
              </a:rPr>
              <a:t> at main · </a:t>
            </a:r>
            <a:r>
              <a:rPr lang="en-US" sz="1100" dirty="0" err="1">
                <a:hlinkClick r:id="rId3"/>
              </a:rPr>
              <a:t>snigdha-github</a:t>
            </a:r>
            <a:r>
              <a:rPr lang="en-US" sz="1100" dirty="0">
                <a:hlinkClick r:id="rId3"/>
              </a:rPr>
              <a:t>/Data-Science-Capstone</a:t>
            </a:r>
            <a:endParaRPr lang="en-US" sz="13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lumMod val="50000"/>
                    <a:lumOff val="50000"/>
                  </a:schemeClr>
                </a:solidFill>
                <a:latin typeface="Calibri" panose="020F0502020204030204"/>
              </a:rPr>
              <a:pPr>
                <a:spcAft>
                  <a:spcPts val="600"/>
                </a:spcAft>
                <a:defRPr/>
              </a:pPr>
              <a:t>15</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6657715" y="467271"/>
            <a:ext cx="4195674" cy="20525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300" kern="1200">
                <a:solidFill>
                  <a:schemeClr val="tx1"/>
                </a:solidFill>
                <a:latin typeface="+mj-lt"/>
                <a:ea typeface="+mj-ea"/>
                <a:cs typeface="+mj-cs"/>
              </a:rPr>
              <a:t>Predictive Analysis (Classification)</a:t>
            </a:r>
          </a:p>
        </p:txBody>
      </p:sp>
      <p:sp>
        <p:nvSpPr>
          <p:cNvPr id="32" name="Oval 3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6" name="Picture 5">
            <a:extLst>
              <a:ext uri="{FF2B5EF4-FFF2-40B4-BE49-F238E27FC236}">
                <a16:creationId xmlns:a16="http://schemas.microsoft.com/office/drawing/2014/main" id="{511ECA2C-361D-A961-CC53-1E0798A04572}"/>
              </a:ext>
            </a:extLst>
          </p:cNvPr>
          <p:cNvPicPr>
            <a:picLocks noChangeAspect="1"/>
          </p:cNvPicPr>
          <p:nvPr/>
        </p:nvPicPr>
        <p:blipFill>
          <a:blip r:embed="rId2"/>
          <a:stretch>
            <a:fillRect/>
          </a:stretch>
        </p:blipFill>
        <p:spPr>
          <a:xfrm>
            <a:off x="422754" y="3049752"/>
            <a:ext cx="5427406" cy="150562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95359" y="2990818"/>
            <a:ext cx="4158031" cy="2913872"/>
          </a:xfrm>
          <a:prstGeom prst="rect">
            <a:avLst/>
          </a:prstGeom>
        </p:spPr>
        <p:txBody>
          <a:bodyPr vert="horz" lIns="91440" tIns="45720" rIns="91440" bIns="45720" rtlCol="0" anchor="t">
            <a:normAutofit/>
          </a:bodyPr>
          <a:lstStyle/>
          <a:p>
            <a:endParaRPr lang="en-US" sz="1100" b="0" i="0" u="none" strike="noStrike" baseline="0" dirty="0">
              <a:solidFill>
                <a:schemeClr val="tx1">
                  <a:alpha val="80000"/>
                </a:schemeClr>
              </a:solidFill>
            </a:endParaRPr>
          </a:p>
          <a:p>
            <a:r>
              <a:rPr lang="en-US" sz="1100" b="0" i="0" u="none" strike="noStrike" baseline="0" dirty="0">
                <a:solidFill>
                  <a:schemeClr val="tx1">
                    <a:alpha val="80000"/>
                  </a:schemeClr>
                </a:solidFill>
              </a:rPr>
              <a:t>Four classification models were compared: logistic regression, support vector machine, decision tree and k nearest neighbors.</a:t>
            </a:r>
          </a:p>
          <a:p>
            <a:pPr>
              <a:spcBef>
                <a:spcPts val="1400"/>
              </a:spcBef>
            </a:pPr>
            <a:endParaRPr lang="en-US" sz="1100" dirty="0">
              <a:solidFill>
                <a:schemeClr val="tx1">
                  <a:alpha val="80000"/>
                </a:schemeClr>
              </a:solidFill>
              <a:highlight>
                <a:srgbClr val="FFFF00"/>
              </a:highlight>
            </a:endParaRPr>
          </a:p>
          <a:p>
            <a:pPr>
              <a:spcBef>
                <a:spcPts val="1400"/>
              </a:spcBef>
            </a:pPr>
            <a:endParaRPr lang="en-US" sz="1100" dirty="0">
              <a:solidFill>
                <a:schemeClr val="tx1">
                  <a:alpha val="80000"/>
                </a:schemeClr>
              </a:solidFill>
              <a:highlight>
                <a:srgbClr val="FFFF00"/>
              </a:highlight>
            </a:endParaRPr>
          </a:p>
          <a:p>
            <a:pPr>
              <a:spcBef>
                <a:spcPts val="1400"/>
              </a:spcBef>
            </a:pPr>
            <a:endParaRPr lang="en-US" sz="1100" dirty="0">
              <a:solidFill>
                <a:schemeClr val="tx1">
                  <a:alpha val="80000"/>
                </a:schemeClr>
              </a:solidFill>
              <a:highlight>
                <a:srgbClr val="FFFF00"/>
              </a:highlight>
            </a:endParaRPr>
          </a:p>
          <a:p>
            <a:pPr>
              <a:spcBef>
                <a:spcPts val="1400"/>
              </a:spcBef>
            </a:pPr>
            <a:endParaRPr lang="en-US" sz="1100" dirty="0">
              <a:solidFill>
                <a:schemeClr val="tx1">
                  <a:alpha val="80000"/>
                </a:schemeClr>
              </a:solidFill>
              <a:highlight>
                <a:srgbClr val="FFFF00"/>
              </a:highlight>
            </a:endParaRPr>
          </a:p>
          <a:p>
            <a:pPr>
              <a:spcBef>
                <a:spcPts val="1400"/>
              </a:spcBef>
            </a:pPr>
            <a:r>
              <a:rPr lang="en-US" sz="900" dirty="0">
                <a:hlinkClick r:id="rId3"/>
              </a:rPr>
              <a:t>Data-Science-Capstone/</a:t>
            </a:r>
            <a:r>
              <a:rPr lang="en-US" sz="900" dirty="0" err="1">
                <a:hlinkClick r:id="rId3"/>
              </a:rPr>
              <a:t>SpaceX_Machine</a:t>
            </a:r>
            <a:r>
              <a:rPr lang="en-US" sz="900" dirty="0">
                <a:hlinkClick r:id="rId3"/>
              </a:rPr>
              <a:t> Learning Prediction_Part_5.ipynb at main · </a:t>
            </a:r>
            <a:r>
              <a:rPr lang="en-US" sz="900" dirty="0" err="1">
                <a:hlinkClick r:id="rId3"/>
              </a:rPr>
              <a:t>snigdha-github</a:t>
            </a:r>
            <a:r>
              <a:rPr lang="en-US" sz="900" dirty="0">
                <a:hlinkClick r:id="rId3"/>
              </a:rPr>
              <a:t>/Data-Science-Capstone</a:t>
            </a:r>
            <a:endParaRPr lang="en-US" sz="1100" dirty="0">
              <a:solidFill>
                <a:schemeClr val="tx1">
                  <a:alpha val="80000"/>
                </a:schemeClr>
              </a:solidFill>
            </a:endParaRPr>
          </a:p>
        </p:txBody>
      </p:sp>
      <p:sp>
        <p:nvSpPr>
          <p:cNvPr id="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16</a:t>
            </a:fld>
            <a:endParaRPr lang="en-US" sz="1200">
              <a:solidFill>
                <a:schemeClr val="tx1">
                  <a:alpha val="60000"/>
                </a:schemeClr>
              </a:solidFill>
              <a:latin typeface="+mn-lt"/>
            </a:endParaRPr>
          </a:p>
        </p:txBody>
      </p:sp>
      <p:cxnSp>
        <p:nvCxnSpPr>
          <p:cNvPr id="40" name="Straight Connector 3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12648" y="1078992"/>
            <a:ext cx="6268770" cy="15361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a:solidFill>
                  <a:schemeClr val="tx1"/>
                </a:solidFill>
                <a:latin typeface="+mj-lt"/>
                <a:ea typeface="+mj-ea"/>
                <a:cs typeface="+mj-cs"/>
              </a:rPr>
              <a:t>Results</a:t>
            </a:r>
          </a:p>
        </p:txBody>
      </p:sp>
      <p:sp>
        <p:nvSpPr>
          <p:cNvPr id="16" name="!!accent">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15458" y="2935541"/>
            <a:ext cx="6268770" cy="324580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buFont typeface="Arial" panose="020B0604020202020204" pitchFamily="34" charset="0"/>
              <a:buChar char="•"/>
            </a:pPr>
            <a:r>
              <a:rPr lang="en-US" sz="1600" b="0" i="0" dirty="0">
                <a:solidFill>
                  <a:schemeClr val="tx1"/>
                </a:solidFill>
                <a:effectLst/>
                <a:latin typeface="+mn-lt"/>
              </a:rPr>
              <a:t>The exploratory data analysis revealed the following insights:</a:t>
            </a:r>
          </a:p>
          <a:p>
            <a:pPr lvl="1">
              <a:buFont typeface="Arial" panose="020B0604020202020204" pitchFamily="34" charset="0"/>
              <a:buChar char="•"/>
            </a:pPr>
            <a:r>
              <a:rPr lang="en-US" sz="1600" b="0" i="0" dirty="0">
                <a:solidFill>
                  <a:schemeClr val="tx1"/>
                </a:solidFill>
                <a:effectLst/>
                <a:latin typeface="+mn-lt"/>
              </a:rPr>
              <a:t> • Space X has used four different launch sites so far. </a:t>
            </a:r>
          </a:p>
          <a:p>
            <a:pPr lvl="1">
              <a:buFont typeface="Arial" panose="020B0604020202020204" pitchFamily="34" charset="0"/>
              <a:buChar char="•"/>
            </a:pPr>
            <a:r>
              <a:rPr lang="en-US" sz="1600" b="0" i="0" dirty="0">
                <a:solidFill>
                  <a:schemeClr val="tx1"/>
                </a:solidFill>
                <a:effectLst/>
                <a:latin typeface="+mn-lt"/>
              </a:rPr>
              <a:t>• The company's initial launches were conducted for its own purposes and for NASA. </a:t>
            </a:r>
          </a:p>
          <a:p>
            <a:pPr lvl="1">
              <a:buFont typeface="Arial" panose="020B0604020202020204" pitchFamily="34" charset="0"/>
              <a:buChar char="•"/>
            </a:pPr>
            <a:r>
              <a:rPr lang="en-US" sz="1600" b="0" i="0" dirty="0">
                <a:solidFill>
                  <a:schemeClr val="tx1"/>
                </a:solidFill>
                <a:effectLst/>
                <a:latin typeface="+mn-lt"/>
              </a:rPr>
              <a:t>• On average, the payload of F9 v1.1 booster was 2,928 kg.</a:t>
            </a:r>
          </a:p>
          <a:p>
            <a:pPr lvl="1">
              <a:buFont typeface="Arial" panose="020B0604020202020204" pitchFamily="34" charset="0"/>
              <a:buChar char="•"/>
            </a:pPr>
            <a:r>
              <a:rPr lang="en-US" sz="1600" b="0" i="0" dirty="0">
                <a:solidFill>
                  <a:schemeClr val="tx1"/>
                </a:solidFill>
                <a:effectLst/>
                <a:latin typeface="+mn-lt"/>
              </a:rPr>
              <a:t> • The first successful landing outcome occurred in 2015, five years after the first launch. </a:t>
            </a:r>
          </a:p>
          <a:p>
            <a:pPr lvl="1">
              <a:buFont typeface="Arial" panose="020B0604020202020204" pitchFamily="34" charset="0"/>
              <a:buChar char="•"/>
            </a:pPr>
            <a:r>
              <a:rPr lang="en-US" sz="1600" b="0" i="0" dirty="0">
                <a:solidFill>
                  <a:schemeClr val="tx1"/>
                </a:solidFill>
                <a:effectLst/>
                <a:latin typeface="+mn-lt"/>
              </a:rPr>
              <a:t>• Many versions of the Falcon 9 booster successfully landed on drone ships, and most of them had payloads above the average.</a:t>
            </a:r>
          </a:p>
          <a:p>
            <a:pPr lvl="1">
              <a:buFont typeface="Arial" panose="020B0604020202020204" pitchFamily="34" charset="0"/>
              <a:buChar char="•"/>
            </a:pPr>
            <a:r>
              <a:rPr lang="en-US" sz="1600" b="0" i="0" dirty="0">
                <a:solidFill>
                  <a:schemeClr val="tx1"/>
                </a:solidFill>
                <a:effectLst/>
                <a:latin typeface="+mn-lt"/>
              </a:rPr>
              <a:t> • Nearly all of the mission outcomes (about 100%) were successful. </a:t>
            </a:r>
          </a:p>
          <a:p>
            <a:pPr lvl="1">
              <a:buFont typeface="Arial" panose="020B0604020202020204" pitchFamily="34" charset="0"/>
              <a:buChar char="•"/>
            </a:pPr>
            <a:r>
              <a:rPr lang="en-US" sz="1600" b="0" i="0" dirty="0">
                <a:solidFill>
                  <a:schemeClr val="tx1"/>
                </a:solidFill>
                <a:effectLst/>
                <a:latin typeface="+mn-lt"/>
              </a:rPr>
              <a:t>• Two versions of the booster (F9 v1.1 B1012 and F9 v1.1 B1015) failed to land on drone ships in 2015. </a:t>
            </a:r>
          </a:p>
          <a:p>
            <a:pPr lvl="1">
              <a:buFont typeface="Arial" panose="020B0604020202020204" pitchFamily="34" charset="0"/>
              <a:buChar char="•"/>
            </a:pPr>
            <a:r>
              <a:rPr lang="en-US" sz="1600" b="0" i="0" dirty="0">
                <a:solidFill>
                  <a:schemeClr val="tx1"/>
                </a:solidFill>
                <a:effectLst/>
                <a:latin typeface="+mn-lt"/>
              </a:rPr>
              <a:t>• The landing outcomes improved over the years.</a:t>
            </a:r>
            <a:endParaRPr lang="en-US" sz="1600" dirty="0">
              <a:solidFill>
                <a:schemeClr val="tx1"/>
              </a:solidFill>
              <a:latin typeface="+mn-lt"/>
            </a:endParaRPr>
          </a:p>
          <a:p>
            <a:pPr marL="457200" lvl="1">
              <a:buFont typeface="Arial" panose="020B0604020202020204" pitchFamily="34" charset="0"/>
              <a:buChar char="•"/>
            </a:pPr>
            <a:endParaRPr lang="en-US" sz="12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5606075" y="6356350"/>
            <a:ext cx="128016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17</a:t>
            </a:fld>
            <a:endParaRPr lang="en-US" sz="1200">
              <a:solidFill>
                <a:schemeClr val="tx1">
                  <a:lumMod val="50000"/>
                  <a:lumOff val="50000"/>
                </a:schemeClr>
              </a:solidFill>
              <a:latin typeface="Calibri" panose="020F0502020204030204"/>
            </a:endParaRPr>
          </a:p>
        </p:txBody>
      </p:sp>
      <p:pic>
        <p:nvPicPr>
          <p:cNvPr id="10" name="Picture 9" descr="Top view of the earth from outer space">
            <a:extLst>
              <a:ext uri="{FF2B5EF4-FFF2-40B4-BE49-F238E27FC236}">
                <a16:creationId xmlns:a16="http://schemas.microsoft.com/office/drawing/2014/main" id="{BD2D59C4-9DAD-1DF6-36A5-D8FB7516B66B}"/>
              </a:ext>
            </a:extLst>
          </p:cNvPr>
          <p:cNvPicPr>
            <a:picLocks noChangeAspect="1"/>
          </p:cNvPicPr>
          <p:nvPr/>
        </p:nvPicPr>
        <p:blipFill rotWithShape="1">
          <a:blip r:embed="rId3"/>
          <a:srcRect l="27700" r="35325"/>
          <a:stretch/>
        </p:blipFill>
        <p:spPr>
          <a:xfrm>
            <a:off x="7684006" y="10"/>
            <a:ext cx="4507993" cy="685799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296785"/>
            <a:ext cx="7068725" cy="4728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b="0" i="0" dirty="0">
                <a:solidFill>
                  <a:srgbClr val="374151"/>
                </a:solidFill>
                <a:effectLst/>
                <a:latin typeface="Söhne"/>
              </a:rPr>
              <a:t>By utilizing interactive analytics, it was discovered that launch sites tend to be located in secure locations, often near bodies of water, and have a well-established logistical infrastructure in the surrounding area.</a:t>
            </a:r>
          </a:p>
          <a:p>
            <a:pPr marL="457200" lvl="1" indent="0">
              <a:buNone/>
            </a:pPr>
            <a:r>
              <a:rPr lang="en-US" b="0" i="0" dirty="0">
                <a:solidFill>
                  <a:srgbClr val="374151"/>
                </a:solidFill>
                <a:effectLst/>
                <a:latin typeface="Söhne"/>
              </a:rPr>
              <a:t> Additionally, the majority of launches take place at launch sites located on the east coast.</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E59396A4-156C-FA79-9612-9B09D8660FEA}"/>
              </a:ext>
            </a:extLst>
          </p:cNvPr>
          <p:cNvPicPr>
            <a:picLocks noChangeAspect="1"/>
          </p:cNvPicPr>
          <p:nvPr/>
        </p:nvPicPr>
        <p:blipFill>
          <a:blip r:embed="rId4"/>
          <a:stretch>
            <a:fillRect/>
          </a:stretch>
        </p:blipFill>
        <p:spPr>
          <a:xfrm>
            <a:off x="1413613" y="3886524"/>
            <a:ext cx="3610479" cy="2133898"/>
          </a:xfrm>
          <a:prstGeom prst="rect">
            <a:avLst/>
          </a:prstGeom>
        </p:spPr>
      </p:pic>
      <p:pic>
        <p:nvPicPr>
          <p:cNvPr id="3" name="Picture 2">
            <a:extLst>
              <a:ext uri="{FF2B5EF4-FFF2-40B4-BE49-F238E27FC236}">
                <a16:creationId xmlns:a16="http://schemas.microsoft.com/office/drawing/2014/main" id="{095A8BC1-BD42-C81E-5AF8-75600369C643}"/>
              </a:ext>
            </a:extLst>
          </p:cNvPr>
          <p:cNvPicPr>
            <a:picLocks noChangeAspect="1"/>
          </p:cNvPicPr>
          <p:nvPr/>
        </p:nvPicPr>
        <p:blipFill>
          <a:blip r:embed="rId5"/>
          <a:stretch>
            <a:fillRect/>
          </a:stretch>
        </p:blipFill>
        <p:spPr>
          <a:xfrm>
            <a:off x="6349119" y="3810701"/>
            <a:ext cx="3648584" cy="2295845"/>
          </a:xfrm>
          <a:prstGeom prst="rect">
            <a:avLst/>
          </a:prstGeom>
        </p:spPr>
      </p:pic>
    </p:spTree>
    <p:extLst>
      <p:ext uri="{BB962C8B-B14F-4D97-AF65-F5344CB8AC3E}">
        <p14:creationId xmlns:p14="http://schemas.microsoft.com/office/powerpoint/2010/main" val="738731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296785"/>
            <a:ext cx="7068725" cy="4728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b="0" i="0" dirty="0">
                <a:solidFill>
                  <a:srgbClr val="374151"/>
                </a:solidFill>
                <a:effectLst/>
                <a:latin typeface="Söhne"/>
              </a:rPr>
              <a:t>According to the results of the Predictive Analysis, the Decision Tree Classifier model was found to be the most effective in predicting successful landings. It achieved an accuracy of over 87%, with a test data accuracy of over 94%.</a:t>
            </a:r>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9EC7013D-748B-C382-86FF-B967784D80B0}"/>
              </a:ext>
            </a:extLst>
          </p:cNvPr>
          <p:cNvPicPr>
            <a:picLocks noChangeAspect="1"/>
          </p:cNvPicPr>
          <p:nvPr/>
        </p:nvPicPr>
        <p:blipFill>
          <a:blip r:embed="rId4"/>
          <a:stretch>
            <a:fillRect/>
          </a:stretch>
        </p:blipFill>
        <p:spPr>
          <a:xfrm>
            <a:off x="2881535" y="3866243"/>
            <a:ext cx="3467584" cy="2400635"/>
          </a:xfrm>
          <a:prstGeom prst="rect">
            <a:avLst/>
          </a:prstGeom>
        </p:spPr>
      </p:pic>
    </p:spTree>
    <p:extLst>
      <p:ext uri="{BB962C8B-B14F-4D97-AF65-F5344CB8AC3E}">
        <p14:creationId xmlns:p14="http://schemas.microsoft.com/office/powerpoint/2010/main" val="880306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Outline</a:t>
            </a:r>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Executive Summary</a:t>
            </a:r>
          </a:p>
          <a:p>
            <a:pPr>
              <a:spcBef>
                <a:spcPts val="1400"/>
              </a:spcBef>
              <a:buFont typeface="Arial" panose="020B0604020202020204" pitchFamily="34" charset="0"/>
              <a:buChar char="•"/>
            </a:pPr>
            <a:r>
              <a:rPr lang="en-US" sz="2200">
                <a:solidFill>
                  <a:schemeClr val="tx1"/>
                </a:solidFill>
                <a:latin typeface="+mn-lt"/>
              </a:rPr>
              <a:t>Introduction</a:t>
            </a:r>
          </a:p>
          <a:p>
            <a:pPr>
              <a:spcBef>
                <a:spcPts val="1400"/>
              </a:spcBef>
              <a:buFont typeface="Arial" panose="020B0604020202020204" pitchFamily="34" charset="0"/>
              <a:buChar char="•"/>
            </a:pPr>
            <a:r>
              <a:rPr lang="en-US" sz="2200">
                <a:solidFill>
                  <a:schemeClr val="tx1"/>
                </a:solidFill>
                <a:latin typeface="+mn-lt"/>
              </a:rPr>
              <a:t>Methodology</a:t>
            </a:r>
          </a:p>
          <a:p>
            <a:pPr>
              <a:spcBef>
                <a:spcPts val="1400"/>
              </a:spcBef>
              <a:buFont typeface="Arial" panose="020B0604020202020204" pitchFamily="34" charset="0"/>
              <a:buChar char="•"/>
            </a:pPr>
            <a:r>
              <a:rPr lang="en-US" sz="2200">
                <a:solidFill>
                  <a:schemeClr val="tx1"/>
                </a:solidFill>
                <a:latin typeface="+mn-lt"/>
              </a:rPr>
              <a:t>Results</a:t>
            </a:r>
          </a:p>
          <a:p>
            <a:pPr>
              <a:spcBef>
                <a:spcPts val="1400"/>
              </a:spcBef>
              <a:buFont typeface="Arial" panose="020B0604020202020204" pitchFamily="34" charset="0"/>
              <a:buChar char="•"/>
            </a:pPr>
            <a:r>
              <a:rPr lang="en-US" sz="2200">
                <a:solidFill>
                  <a:schemeClr val="tx1"/>
                </a:solidFill>
                <a:latin typeface="+mn-lt"/>
              </a:rPr>
              <a:t>Conclusion</a:t>
            </a:r>
          </a:p>
          <a:p>
            <a:pPr>
              <a:spcBef>
                <a:spcPts val="1400"/>
              </a:spcBef>
              <a:buFont typeface="Arial" panose="020B0604020202020204" pitchFamily="34" charset="0"/>
              <a:buChar char="•"/>
            </a:pPr>
            <a:r>
              <a:rPr lang="en-US" sz="2200">
                <a:solidFill>
                  <a:schemeClr val="tx1"/>
                </a:solidFill>
                <a:latin typeface="+mn-lt"/>
              </a:rPr>
              <a:t>Appendix</a:t>
            </a:r>
          </a:p>
        </p:txBody>
      </p:sp>
      <p:pic>
        <p:nvPicPr>
          <p:cNvPr id="21" name="Picture 20">
            <a:extLst>
              <a:ext uri="{FF2B5EF4-FFF2-40B4-BE49-F238E27FC236}">
                <a16:creationId xmlns:a16="http://schemas.microsoft.com/office/drawing/2014/main" id="{79370CA2-2724-9E48-7DB6-0B4EFA865EDF}"/>
              </a:ext>
            </a:extLst>
          </p:cNvPr>
          <p:cNvPicPr>
            <a:picLocks noChangeAspect="1"/>
          </p:cNvPicPr>
          <p:nvPr/>
        </p:nvPicPr>
        <p:blipFill rotWithShape="1">
          <a:blip r:embed="rId3"/>
          <a:srcRect l="1975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6">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18">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0">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289305" y="3415754"/>
            <a:ext cx="9471956" cy="1137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Flight Number vs. Launch Site</a:t>
            </a:r>
          </a:p>
        </p:txBody>
      </p:sp>
      <p:pic>
        <p:nvPicPr>
          <p:cNvPr id="10" name="Picture 9">
            <a:extLst>
              <a:ext uri="{FF2B5EF4-FFF2-40B4-BE49-F238E27FC236}">
                <a16:creationId xmlns:a16="http://schemas.microsoft.com/office/drawing/2014/main" id="{39A6023C-6855-1C9F-D764-EE7CBB41E34A}"/>
              </a:ext>
            </a:extLst>
          </p:cNvPr>
          <p:cNvPicPr>
            <a:picLocks noChangeAspect="1"/>
          </p:cNvPicPr>
          <p:nvPr/>
        </p:nvPicPr>
        <p:blipFill>
          <a:blip r:embed="rId2"/>
          <a:stretch>
            <a:fillRect/>
          </a:stretch>
        </p:blipFill>
        <p:spPr>
          <a:xfrm>
            <a:off x="1289304" y="836835"/>
            <a:ext cx="9799874" cy="2260654"/>
          </a:xfrm>
          <a:prstGeom prst="rect">
            <a:avLst/>
          </a:prstGeom>
        </p:spPr>
      </p:pic>
      <p:sp>
        <p:nvSpPr>
          <p:cNvPr id="12" name="TextBox 11">
            <a:extLst>
              <a:ext uri="{FF2B5EF4-FFF2-40B4-BE49-F238E27FC236}">
                <a16:creationId xmlns:a16="http://schemas.microsoft.com/office/drawing/2014/main" id="{6BC83B12-1ECB-8238-9164-E7A95E539ABA}"/>
              </a:ext>
            </a:extLst>
          </p:cNvPr>
          <p:cNvSpPr txBox="1"/>
          <p:nvPr/>
        </p:nvSpPr>
        <p:spPr>
          <a:xfrm>
            <a:off x="1289304" y="4612943"/>
            <a:ext cx="7745969" cy="140822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900" b="0" i="0">
                <a:effectLst/>
              </a:rPr>
              <a:t>Based on the plot below, it can be observed that the most successful launch site currently is CCAF5 SLC 40, as most recent launches from this site were successful. VAFB SLC 4E is in second place, followed by KSC LC 39A in third place. Furthermore, there is an overall improvement in the success rate over time.</a:t>
            </a:r>
            <a:endParaRPr lang="en-US" sz="19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21</a:t>
            </a:fld>
            <a:endParaRPr lang="en-US" sz="66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289305" y="3415754"/>
            <a:ext cx="9471956" cy="1137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Launch Site</a:t>
            </a:r>
          </a:p>
        </p:txBody>
      </p:sp>
      <p:pic>
        <p:nvPicPr>
          <p:cNvPr id="6" name="Picture 5">
            <a:extLst>
              <a:ext uri="{FF2B5EF4-FFF2-40B4-BE49-F238E27FC236}">
                <a16:creationId xmlns:a16="http://schemas.microsoft.com/office/drawing/2014/main" id="{7218B3FF-F56C-0BFE-0B0A-5619B845C1DE}"/>
              </a:ext>
            </a:extLst>
          </p:cNvPr>
          <p:cNvPicPr>
            <a:picLocks noChangeAspect="1"/>
          </p:cNvPicPr>
          <p:nvPr/>
        </p:nvPicPr>
        <p:blipFill>
          <a:blip r:embed="rId2"/>
          <a:stretch>
            <a:fillRect/>
          </a:stretch>
        </p:blipFill>
        <p:spPr>
          <a:xfrm>
            <a:off x="1289304" y="498765"/>
            <a:ext cx="8802347" cy="258904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89304" y="4612943"/>
            <a:ext cx="7745969" cy="1408222"/>
          </a:xfrm>
          <a:prstGeom prst="rect">
            <a:avLst/>
          </a:prstGeom>
        </p:spPr>
        <p:txBody>
          <a:bodyPr vert="horz" lIns="91440" tIns="45720" rIns="91440" bIns="45720" rtlCol="0" anchor="t">
            <a:normAutofit/>
          </a:bodyPr>
          <a:lstStyle/>
          <a:p>
            <a:endParaRPr lang="en-US" sz="1600" b="0" i="0" u="none" strike="noStrike" baseline="0"/>
          </a:p>
          <a:p>
            <a:r>
              <a:rPr lang="en-US" sz="1600" b="0" i="0" u="none" strike="noStrike" baseline="0"/>
              <a:t>Payloads over 9,000kg (about the weight of a school bus) have excellent success rate;</a:t>
            </a:r>
          </a:p>
          <a:p>
            <a:r>
              <a:rPr lang="en-US" sz="1600" b="0" i="0" u="none" strike="noStrike" baseline="0"/>
              <a:t>Payloads over 12,000kg seems to be possible only on CCAFS SLC 40 and KSC LC 39A launch sites.</a:t>
            </a:r>
          </a:p>
          <a:p>
            <a:pPr>
              <a:spcBef>
                <a:spcPts val="1400"/>
              </a:spcBef>
            </a:pPr>
            <a:endParaRPr lang="en-US" sz="16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22</a:t>
            </a:fld>
            <a:endParaRPr lang="en-US" sz="66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123356" y="1188637"/>
            <a:ext cx="9984615" cy="15972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Success Rate vs. Orbit Type</a:t>
            </a:r>
          </a:p>
        </p:txBody>
      </p:sp>
      <p:pic>
        <p:nvPicPr>
          <p:cNvPr id="6" name="Picture 5">
            <a:extLst>
              <a:ext uri="{FF2B5EF4-FFF2-40B4-BE49-F238E27FC236}">
                <a16:creationId xmlns:a16="http://schemas.microsoft.com/office/drawing/2014/main" id="{2996D960-66EB-F4D0-8795-1B299025B95F}"/>
              </a:ext>
            </a:extLst>
          </p:cNvPr>
          <p:cNvPicPr>
            <a:picLocks noChangeAspect="1"/>
          </p:cNvPicPr>
          <p:nvPr/>
        </p:nvPicPr>
        <p:blipFill>
          <a:blip r:embed="rId2"/>
          <a:stretch>
            <a:fillRect/>
          </a:stretch>
        </p:blipFill>
        <p:spPr>
          <a:xfrm>
            <a:off x="1127750" y="3018327"/>
            <a:ext cx="3525199" cy="272819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55260" y="2998278"/>
            <a:ext cx="4238257" cy="2728198"/>
          </a:xfrm>
          <a:prstGeom prst="rect">
            <a:avLst/>
          </a:prstGeom>
        </p:spPr>
        <p:txBody>
          <a:bodyPr vert="horz" lIns="91440" tIns="45720" rIns="91440" bIns="45720" rtlCol="0" anchor="t">
            <a:normAutofit/>
          </a:bodyPr>
          <a:lstStyle/>
          <a:p>
            <a:r>
              <a:rPr lang="en-US" sz="1700" b="0" i="0">
                <a:effectLst/>
              </a:rPr>
              <a:t>The highest success rates are observed for the following orbits:</a:t>
            </a:r>
          </a:p>
          <a:p>
            <a:r>
              <a:rPr lang="en-US" sz="1700" b="0" i="0">
                <a:effectLst/>
              </a:rPr>
              <a:t>ES L1</a:t>
            </a:r>
          </a:p>
          <a:p>
            <a:r>
              <a:rPr lang="en-US" sz="1700" b="0" i="0">
                <a:effectLst/>
              </a:rPr>
              <a:t>GEO</a:t>
            </a:r>
          </a:p>
          <a:p>
            <a:r>
              <a:rPr lang="en-US" sz="1700" b="0" i="0">
                <a:effectLst/>
              </a:rPr>
              <a:t>HEO</a:t>
            </a:r>
          </a:p>
          <a:p>
            <a:r>
              <a:rPr lang="en-US" sz="1700" b="0" i="0">
                <a:effectLst/>
              </a:rPr>
              <a:t>SSO Followed by:</a:t>
            </a:r>
          </a:p>
          <a:p>
            <a:r>
              <a:rPr lang="en-US" sz="1700" b="0" i="0">
                <a:effectLst/>
              </a:rPr>
              <a:t>VLEO (above 80%)</a:t>
            </a:r>
          </a:p>
          <a:p>
            <a:r>
              <a:rPr lang="en-US" sz="1700" b="0" i="0">
                <a:effectLst/>
              </a:rPr>
              <a:t>LFO (above 70%)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23</a:t>
            </a:fld>
            <a:endParaRPr lang="en-US" sz="66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23356" y="1188637"/>
            <a:ext cx="9984615" cy="15972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Flight Number vs. Orbit Type</a:t>
            </a:r>
          </a:p>
        </p:txBody>
      </p:sp>
      <p:pic>
        <p:nvPicPr>
          <p:cNvPr id="6" name="Picture 5">
            <a:extLst>
              <a:ext uri="{FF2B5EF4-FFF2-40B4-BE49-F238E27FC236}">
                <a16:creationId xmlns:a16="http://schemas.microsoft.com/office/drawing/2014/main" id="{84C6F871-2103-1FA8-CDF1-E6CA6522B5A4}"/>
              </a:ext>
            </a:extLst>
          </p:cNvPr>
          <p:cNvPicPr>
            <a:picLocks noChangeAspect="1"/>
          </p:cNvPicPr>
          <p:nvPr/>
        </p:nvPicPr>
        <p:blipFill>
          <a:blip r:embed="rId2"/>
          <a:stretch>
            <a:fillRect/>
          </a:stretch>
        </p:blipFill>
        <p:spPr>
          <a:xfrm>
            <a:off x="1123357" y="3945095"/>
            <a:ext cx="3533985" cy="87466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55260" y="2998278"/>
            <a:ext cx="4238257" cy="2728198"/>
          </a:xfrm>
          <a:prstGeom prst="rect">
            <a:avLst/>
          </a:prstGeom>
        </p:spPr>
        <p:txBody>
          <a:bodyPr vert="horz" lIns="91440" tIns="45720" rIns="91440" bIns="45720" rtlCol="0" anchor="t">
            <a:normAutofit/>
          </a:bodyPr>
          <a:lstStyle/>
          <a:p>
            <a:pPr>
              <a:spcBef>
                <a:spcPts val="1400"/>
              </a:spcBef>
            </a:pPr>
            <a:endParaRPr lang="en-US" sz="2000"/>
          </a:p>
          <a:p>
            <a:pPr>
              <a:spcBef>
                <a:spcPts val="1400"/>
              </a:spcBef>
            </a:pPr>
            <a:endParaRPr lang="en-US" sz="2000"/>
          </a:p>
          <a:p>
            <a:pPr>
              <a:spcBef>
                <a:spcPts val="1400"/>
              </a:spcBef>
            </a:pPr>
            <a:r>
              <a:rPr lang="en-US" sz="2000" b="0" i="0">
                <a:effectLst/>
              </a:rPr>
              <a:t>It seems that the success rate has improved over time for all orbits. Moreover, the increasing frequency of VLEO orbit launches indicates that it may be a new business opportunity.</a:t>
            </a:r>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24</a:t>
            </a:fld>
            <a:endParaRPr lang="en-US" sz="66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23356" y="1188637"/>
            <a:ext cx="9984615" cy="15972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Payload vs. Orbit Type</a:t>
            </a:r>
          </a:p>
        </p:txBody>
      </p:sp>
      <p:pic>
        <p:nvPicPr>
          <p:cNvPr id="6" name="Picture 5">
            <a:extLst>
              <a:ext uri="{FF2B5EF4-FFF2-40B4-BE49-F238E27FC236}">
                <a16:creationId xmlns:a16="http://schemas.microsoft.com/office/drawing/2014/main" id="{F6BFF089-CDDC-9CA2-34A4-31778E344570}"/>
              </a:ext>
            </a:extLst>
          </p:cNvPr>
          <p:cNvPicPr>
            <a:picLocks noChangeAspect="1"/>
          </p:cNvPicPr>
          <p:nvPr/>
        </p:nvPicPr>
        <p:blipFill>
          <a:blip r:embed="rId2"/>
          <a:stretch>
            <a:fillRect/>
          </a:stretch>
        </p:blipFill>
        <p:spPr>
          <a:xfrm>
            <a:off x="1123357" y="2527070"/>
            <a:ext cx="4131903" cy="225293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55260" y="2998278"/>
            <a:ext cx="4238257" cy="2728198"/>
          </a:xfrm>
          <a:prstGeom prst="rect">
            <a:avLst/>
          </a:prstGeom>
        </p:spPr>
        <p:txBody>
          <a:bodyPr vert="horz" lIns="91440" tIns="45720" rIns="91440" bIns="45720" rtlCol="0" anchor="t">
            <a:normAutofit/>
          </a:bodyPr>
          <a:lstStyle/>
          <a:p>
            <a:pPr>
              <a:spcBef>
                <a:spcPts val="1400"/>
              </a:spcBef>
            </a:pPr>
            <a:r>
              <a:rPr lang="en-US" sz="2000" b="0" i="0">
                <a:effectLst/>
              </a:rPr>
              <a:t>  There seems to be no clear relationship between payload and success rate for the GTO orbit.</a:t>
            </a:r>
          </a:p>
          <a:p>
            <a:pPr>
              <a:spcBef>
                <a:spcPts val="1400"/>
              </a:spcBef>
            </a:pPr>
            <a:r>
              <a:rPr lang="en-US" sz="2000" b="0" i="0">
                <a:effectLst/>
              </a:rPr>
              <a:t>  The ISS orbit has a wide range of payloads and a high success rate.</a:t>
            </a:r>
          </a:p>
          <a:p>
            <a:pPr>
              <a:spcBef>
                <a:spcPts val="1400"/>
              </a:spcBef>
            </a:pPr>
            <a:r>
              <a:rPr lang="en-US" sz="2000" b="0" i="0">
                <a:effectLst/>
              </a:rPr>
              <a:t>  There have been relatively few launches to the SO and GEO orbits.</a:t>
            </a:r>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25</a:t>
            </a:fld>
            <a:endParaRPr lang="en-US" sz="66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123356" y="1188637"/>
            <a:ext cx="9984615" cy="15972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Launch Success Yearly Trend</a:t>
            </a:r>
          </a:p>
        </p:txBody>
      </p:sp>
      <p:pic>
        <p:nvPicPr>
          <p:cNvPr id="8" name="Picture 7">
            <a:extLst>
              <a:ext uri="{FF2B5EF4-FFF2-40B4-BE49-F238E27FC236}">
                <a16:creationId xmlns:a16="http://schemas.microsoft.com/office/drawing/2014/main" id="{CAE60473-2C4F-C92F-CFBE-6DDAFBD59A2A}"/>
              </a:ext>
            </a:extLst>
          </p:cNvPr>
          <p:cNvPicPr>
            <a:picLocks noChangeAspect="1"/>
          </p:cNvPicPr>
          <p:nvPr/>
        </p:nvPicPr>
        <p:blipFill>
          <a:blip r:embed="rId2"/>
          <a:stretch>
            <a:fillRect/>
          </a:stretch>
        </p:blipFill>
        <p:spPr>
          <a:xfrm>
            <a:off x="1123357" y="3202925"/>
            <a:ext cx="3533985" cy="235900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55260" y="2998278"/>
            <a:ext cx="4238257" cy="2728198"/>
          </a:xfrm>
          <a:prstGeom prst="rect">
            <a:avLst/>
          </a:prstGeom>
        </p:spPr>
        <p:txBody>
          <a:bodyPr vert="horz" lIns="91440" tIns="45720" rIns="91440" bIns="45720" rtlCol="0" anchor="t">
            <a:normAutofit/>
          </a:bodyPr>
          <a:lstStyle/>
          <a:p>
            <a:pPr marL="0">
              <a:spcBef>
                <a:spcPts val="1400"/>
              </a:spcBef>
            </a:pPr>
            <a:r>
              <a:rPr lang="en-US" sz="2000" b="0" i="0">
                <a:effectLst/>
              </a:rPr>
              <a:t>The success rate showed an increasing trend from 2013 to 2020, with the initial three years being a period of adjustments and technological improvements.</a:t>
            </a:r>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26</a:t>
            </a:fld>
            <a:endParaRPr lang="en-US" sz="6600">
              <a:solidFill>
                <a:srgbClr val="FFFFFF"/>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123356" y="1188637"/>
            <a:ext cx="9984615" cy="15972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All Launch Site Names</a:t>
            </a:r>
          </a:p>
        </p:txBody>
      </p:sp>
      <p:pic>
        <p:nvPicPr>
          <p:cNvPr id="6" name="Picture 5">
            <a:extLst>
              <a:ext uri="{FF2B5EF4-FFF2-40B4-BE49-F238E27FC236}">
                <a16:creationId xmlns:a16="http://schemas.microsoft.com/office/drawing/2014/main" id="{81A4C699-B2FB-2D5B-A145-4919FBAABD48}"/>
              </a:ext>
            </a:extLst>
          </p:cNvPr>
          <p:cNvPicPr>
            <a:picLocks noChangeAspect="1"/>
          </p:cNvPicPr>
          <p:nvPr/>
        </p:nvPicPr>
        <p:blipFill>
          <a:blip r:embed="rId2"/>
          <a:stretch>
            <a:fillRect/>
          </a:stretch>
        </p:blipFill>
        <p:spPr>
          <a:xfrm>
            <a:off x="1397306" y="3018327"/>
            <a:ext cx="2986087" cy="2728198"/>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5260" y="2998278"/>
            <a:ext cx="4238257" cy="2728198"/>
          </a:xfrm>
          <a:prstGeom prst="rect">
            <a:avLst/>
          </a:prstGeom>
        </p:spPr>
        <p:txBody>
          <a:bodyPr vert="horz" lIns="91440" tIns="45720" rIns="91440" bIns="45720" rtlCol="0" anchor="t">
            <a:normAutofit/>
          </a:bodyPr>
          <a:lstStyle/>
          <a:p>
            <a:pPr>
              <a:spcBef>
                <a:spcPts val="1400"/>
              </a:spcBef>
            </a:pPr>
            <a:r>
              <a:rPr lang="en-US" sz="1800" dirty="0"/>
              <a:t>There are four launch sites.</a:t>
            </a:r>
            <a:endParaRPr lang="en-US" sz="1800" b="0" i="0" dirty="0">
              <a:effectLst/>
            </a:endParaRPr>
          </a:p>
          <a:p>
            <a:pPr>
              <a:spcBef>
                <a:spcPts val="1400"/>
              </a:spcBef>
            </a:pPr>
            <a:r>
              <a:rPr lang="en-US" sz="1800" b="0" i="0" dirty="0">
                <a:effectLst/>
              </a:rPr>
              <a:t>The unique occurrences of "</a:t>
            </a:r>
            <a:r>
              <a:rPr lang="en-US" sz="1800" b="0" i="0" dirty="0" err="1">
                <a:effectLst/>
              </a:rPr>
              <a:t>launch_site</a:t>
            </a:r>
            <a:r>
              <a:rPr lang="en-US" sz="1800" b="0" i="0" dirty="0">
                <a:effectLst/>
              </a:rPr>
              <a:t>" values were selected from the dataset to obtain them</a:t>
            </a:r>
            <a:r>
              <a:rPr lang="en-US" sz="1400" b="0" i="0" dirty="0">
                <a:effectLst/>
              </a:rPr>
              <a:t>.</a:t>
            </a:r>
            <a:endParaRPr lang="en-US" sz="14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27</a:t>
            </a:fld>
            <a:endParaRPr lang="en-US" sz="6600">
              <a:solidFill>
                <a:srgbClr val="FFFFFF"/>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B23A5C-4B7D-6545-2DC8-5ACD2375BBBC}"/>
              </a:ext>
            </a:extLst>
          </p:cNvPr>
          <p:cNvPicPr>
            <a:picLocks noChangeAspect="1"/>
          </p:cNvPicPr>
          <p:nvPr/>
        </p:nvPicPr>
        <p:blipFill>
          <a:blip r:embed="rId2"/>
          <a:stretch>
            <a:fillRect/>
          </a:stretch>
        </p:blipFill>
        <p:spPr>
          <a:xfrm>
            <a:off x="323441" y="1047404"/>
            <a:ext cx="6081760" cy="3180432"/>
          </a:xfrm>
          <a:prstGeom prst="rect">
            <a:avLst/>
          </a:prstGeom>
        </p:spPr>
      </p:pic>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680959" y="1188637"/>
            <a:ext cx="3427011" cy="15972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80959" y="2998278"/>
            <a:ext cx="3323646" cy="1893762"/>
          </a:xfrm>
          <a:prstGeom prst="rect">
            <a:avLst/>
          </a:prstGeom>
        </p:spPr>
        <p:txBody>
          <a:bodyPr vert="horz" lIns="91440" tIns="45720" rIns="91440" bIns="45720" rtlCol="0" anchor="t">
            <a:normAutofit/>
          </a:bodyPr>
          <a:lstStyle/>
          <a:p>
            <a:pPr>
              <a:spcBef>
                <a:spcPts val="1400"/>
              </a:spcBef>
            </a:pPr>
            <a:r>
              <a:rPr lang="en-US" sz="2000" dirty="0"/>
              <a:t>These are the 5 records where launch sites begin with `CCA`</a:t>
            </a:r>
          </a:p>
          <a:p>
            <a:pPr>
              <a:spcBef>
                <a:spcPts val="1400"/>
              </a:spcBef>
            </a:pPr>
            <a:endParaRPr lang="en-US" sz="2000" dirty="0"/>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28</a:t>
            </a:fld>
            <a:endParaRPr lang="en-US" sz="6600">
              <a:solidFill>
                <a:srgbClr val="FFFFFF"/>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002C20-86F6-46B0-8392-A37CAC548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4614759" cy="4163337"/>
          </a:xfrm>
          <a:prstGeom prst="rect">
            <a:avLst/>
          </a:prstGeom>
        </p:spPr>
        <p:txBody>
          <a:bodyPr vert="horz" lIns="91440" tIns="45720" rIns="91440" bIns="45720" rtlCol="0">
            <a:normAutofit/>
          </a:bodyPr>
          <a:lstStyle/>
          <a:p>
            <a:r>
              <a:rPr lang="en-US" sz="2000" b="0" i="0">
                <a:effectLst/>
              </a:rPr>
              <a:t>The </a:t>
            </a:r>
            <a:r>
              <a:rPr lang="en-US" sz="2000"/>
              <a:t>total </a:t>
            </a:r>
            <a:r>
              <a:rPr lang="en-US" sz="2000" b="0" i="0">
                <a:effectLst/>
              </a:rPr>
              <a:t>mass of payloads carried by boosters launched by NASA:</a:t>
            </a:r>
            <a:endParaRPr lang="en-US" sz="2000" b="0" i="0" u="none" strike="noStrike" baseline="0"/>
          </a:p>
          <a:p>
            <a:pPr>
              <a:spcBef>
                <a:spcPts val="1400"/>
              </a:spcBef>
            </a:pPr>
            <a:endParaRPr lang="en-US" sz="2000"/>
          </a:p>
          <a:p>
            <a:pPr>
              <a:spcBef>
                <a:spcPts val="1400"/>
              </a:spcBef>
            </a:pPr>
            <a:endParaRPr lang="en-US" sz="2000"/>
          </a:p>
          <a:p>
            <a:pPr>
              <a:spcBef>
                <a:spcPts val="1400"/>
              </a:spcBef>
            </a:pPr>
            <a:r>
              <a:rPr lang="en-US" sz="2000" b="0" i="0">
                <a:effectLst/>
              </a:rPr>
              <a:t>The above calculation of total payload was performed by summing the payloads with codes containing 'CRS', which are associated with NASA.</a:t>
            </a:r>
            <a:endParaRPr lang="en-US" sz="2000"/>
          </a:p>
          <a:p>
            <a:pPr>
              <a:spcBef>
                <a:spcPts val="1400"/>
              </a:spcBef>
            </a:pPr>
            <a:endParaRPr lang="en-US" sz="2000"/>
          </a:p>
        </p:txBody>
      </p:sp>
      <p:sp>
        <p:nvSpPr>
          <p:cNvPr id="12" name="Freeform: Shape 11">
            <a:extLst>
              <a:ext uri="{FF2B5EF4-FFF2-40B4-BE49-F238E27FC236}">
                <a16:creationId xmlns:a16="http://schemas.microsoft.com/office/drawing/2014/main" id="{C2972F54-37E5-4215-8174-927CD8DD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247" y="1844620"/>
            <a:ext cx="5004044" cy="4257439"/>
          </a:xfrm>
          <a:custGeom>
            <a:avLst/>
            <a:gdLst>
              <a:gd name="connsiteX0" fmla="*/ 4996703 w 5004044"/>
              <a:gd name="connsiteY0" fmla="*/ 1884419 h 4257439"/>
              <a:gd name="connsiteX1" fmla="*/ 4999558 w 5004044"/>
              <a:gd name="connsiteY1" fmla="*/ 1895448 h 4257439"/>
              <a:gd name="connsiteX2" fmla="*/ 4998919 w 5004044"/>
              <a:gd name="connsiteY2" fmla="*/ 1955002 h 4257439"/>
              <a:gd name="connsiteX3" fmla="*/ 4997257 w 5004044"/>
              <a:gd name="connsiteY3" fmla="*/ 1954563 h 4257439"/>
              <a:gd name="connsiteX4" fmla="*/ 4997288 w 5004044"/>
              <a:gd name="connsiteY4" fmla="*/ 1935420 h 4257439"/>
              <a:gd name="connsiteX5" fmla="*/ 4996971 w 5004044"/>
              <a:gd name="connsiteY5" fmla="*/ 1897199 h 4257439"/>
              <a:gd name="connsiteX6" fmla="*/ 4995619 w 5004044"/>
              <a:gd name="connsiteY6" fmla="*/ 1855413 h 4257439"/>
              <a:gd name="connsiteX7" fmla="*/ 4996377 w 5004044"/>
              <a:gd name="connsiteY7" fmla="*/ 1868871 h 4257439"/>
              <a:gd name="connsiteX8" fmla="*/ 4996703 w 5004044"/>
              <a:gd name="connsiteY8" fmla="*/ 1884419 h 4257439"/>
              <a:gd name="connsiteX9" fmla="*/ 4993479 w 5004044"/>
              <a:gd name="connsiteY9" fmla="*/ 1871969 h 4257439"/>
              <a:gd name="connsiteX10" fmla="*/ 4994448 w 5004044"/>
              <a:gd name="connsiteY10" fmla="*/ 1857988 h 4257439"/>
              <a:gd name="connsiteX11" fmla="*/ 4995619 w 5004044"/>
              <a:gd name="connsiteY11" fmla="*/ 1855413 h 4257439"/>
              <a:gd name="connsiteX12" fmla="*/ 561880 w 5004044"/>
              <a:gd name="connsiteY12" fmla="*/ 1402651 h 4257439"/>
              <a:gd name="connsiteX13" fmla="*/ 559343 w 5004044"/>
              <a:gd name="connsiteY13" fmla="*/ 1406893 h 4257439"/>
              <a:gd name="connsiteX14" fmla="*/ 576521 w 5004044"/>
              <a:gd name="connsiteY14" fmla="*/ 1419992 h 4257439"/>
              <a:gd name="connsiteX15" fmla="*/ 596259 w 5004044"/>
              <a:gd name="connsiteY15" fmla="*/ 1423150 h 4257439"/>
              <a:gd name="connsiteX16" fmla="*/ 561880 w 5004044"/>
              <a:gd name="connsiteY16" fmla="*/ 1402651 h 4257439"/>
              <a:gd name="connsiteX17" fmla="*/ 741490 w 5004044"/>
              <a:gd name="connsiteY17" fmla="*/ 927208 h 4257439"/>
              <a:gd name="connsiteX18" fmla="*/ 944973 w 5004044"/>
              <a:gd name="connsiteY18" fmla="*/ 1054807 h 4257439"/>
              <a:gd name="connsiteX19" fmla="*/ 947781 w 5004044"/>
              <a:gd name="connsiteY19" fmla="*/ 1050516 h 4257439"/>
              <a:gd name="connsiteX20" fmla="*/ 741490 w 5004044"/>
              <a:gd name="connsiteY20" fmla="*/ 927208 h 4257439"/>
              <a:gd name="connsiteX21" fmla="*/ 4437179 w 5004044"/>
              <a:gd name="connsiteY21" fmla="*/ 969 h 4257439"/>
              <a:gd name="connsiteX22" fmla="*/ 4444201 w 5004044"/>
              <a:gd name="connsiteY22" fmla="*/ 18389 h 4257439"/>
              <a:gd name="connsiteX23" fmla="*/ 4430319 w 5004044"/>
              <a:gd name="connsiteY23" fmla="*/ 49621 h 4257439"/>
              <a:gd name="connsiteX24" fmla="*/ 4455614 w 5004044"/>
              <a:gd name="connsiteY24" fmla="*/ 105249 h 4257439"/>
              <a:gd name="connsiteX25" fmla="*/ 4563529 w 5004044"/>
              <a:gd name="connsiteY25" fmla="*/ 89046 h 4257439"/>
              <a:gd name="connsiteX26" fmla="*/ 4575967 w 5004044"/>
              <a:gd name="connsiteY26" fmla="*/ 105828 h 4257439"/>
              <a:gd name="connsiteX27" fmla="*/ 4581177 w 5004044"/>
              <a:gd name="connsiteY27" fmla="*/ 187773 h 4257439"/>
              <a:gd name="connsiteX28" fmla="*/ 4586660 w 5004044"/>
              <a:gd name="connsiteY28" fmla="*/ 207364 h 4257439"/>
              <a:gd name="connsiteX29" fmla="*/ 4601641 w 5004044"/>
              <a:gd name="connsiteY29" fmla="*/ 294858 h 4257439"/>
              <a:gd name="connsiteX30" fmla="*/ 4662523 w 5004044"/>
              <a:gd name="connsiteY30" fmla="*/ 423590 h 4257439"/>
              <a:gd name="connsiteX31" fmla="*/ 4724560 w 5004044"/>
              <a:gd name="connsiteY31" fmla="*/ 497719 h 4257439"/>
              <a:gd name="connsiteX32" fmla="*/ 4732841 w 5004044"/>
              <a:gd name="connsiteY32" fmla="*/ 519029 h 4257439"/>
              <a:gd name="connsiteX33" fmla="*/ 4749643 w 5004044"/>
              <a:gd name="connsiteY33" fmla="*/ 604622 h 4257439"/>
              <a:gd name="connsiteX34" fmla="*/ 4744753 w 5004044"/>
              <a:gd name="connsiteY34" fmla="*/ 623512 h 4257439"/>
              <a:gd name="connsiteX35" fmla="*/ 4720006 w 5004044"/>
              <a:gd name="connsiteY35" fmla="*/ 649070 h 4257439"/>
              <a:gd name="connsiteX36" fmla="*/ 4700653 w 5004044"/>
              <a:gd name="connsiteY36" fmla="*/ 704672 h 4257439"/>
              <a:gd name="connsiteX37" fmla="*/ 4662297 w 5004044"/>
              <a:gd name="connsiteY37" fmla="*/ 786401 h 4257439"/>
              <a:gd name="connsiteX38" fmla="*/ 4642954 w 5004044"/>
              <a:gd name="connsiteY38" fmla="*/ 811006 h 4257439"/>
              <a:gd name="connsiteX39" fmla="*/ 4658781 w 5004044"/>
              <a:gd name="connsiteY39" fmla="*/ 824342 h 4257439"/>
              <a:gd name="connsiteX40" fmla="*/ 4713981 w 5004044"/>
              <a:gd name="connsiteY40" fmla="*/ 916441 h 4257439"/>
              <a:gd name="connsiteX41" fmla="*/ 4642145 w 5004044"/>
              <a:gd name="connsiteY41" fmla="*/ 1035706 h 4257439"/>
              <a:gd name="connsiteX42" fmla="*/ 4604059 w 5004044"/>
              <a:gd name="connsiteY42" fmla="*/ 1073741 h 4257439"/>
              <a:gd name="connsiteX43" fmla="*/ 4680437 w 5004044"/>
              <a:gd name="connsiteY43" fmla="*/ 1071013 h 4257439"/>
              <a:gd name="connsiteX44" fmla="*/ 4708843 w 5004044"/>
              <a:gd name="connsiteY44" fmla="*/ 1110593 h 4257439"/>
              <a:gd name="connsiteX45" fmla="*/ 4721433 w 5004044"/>
              <a:gd name="connsiteY45" fmla="*/ 1130828 h 4257439"/>
              <a:gd name="connsiteX46" fmla="*/ 4799050 w 5004044"/>
              <a:gd name="connsiteY46" fmla="*/ 1256288 h 4257439"/>
              <a:gd name="connsiteX47" fmla="*/ 4788849 w 5004044"/>
              <a:gd name="connsiteY47" fmla="*/ 1296992 h 4257439"/>
              <a:gd name="connsiteX48" fmla="*/ 4677593 w 5004044"/>
              <a:gd name="connsiteY48" fmla="*/ 1504814 h 4257439"/>
              <a:gd name="connsiteX49" fmla="*/ 4806838 w 5004044"/>
              <a:gd name="connsiteY49" fmla="*/ 1534504 h 4257439"/>
              <a:gd name="connsiteX50" fmla="*/ 4818253 w 5004044"/>
              <a:gd name="connsiteY50" fmla="*/ 1621364 h 4257439"/>
              <a:gd name="connsiteX51" fmla="*/ 4887405 w 5004044"/>
              <a:gd name="connsiteY51" fmla="*/ 1708784 h 4257439"/>
              <a:gd name="connsiteX52" fmla="*/ 4987017 w 5004044"/>
              <a:gd name="connsiteY52" fmla="*/ 1847008 h 4257439"/>
              <a:gd name="connsiteX53" fmla="*/ 4993479 w 5004044"/>
              <a:gd name="connsiteY53" fmla="*/ 1871969 h 4257439"/>
              <a:gd name="connsiteX54" fmla="*/ 4993260 w 5004044"/>
              <a:gd name="connsiteY54" fmla="*/ 1875137 h 4257439"/>
              <a:gd name="connsiteX55" fmla="*/ 4990437 w 5004044"/>
              <a:gd name="connsiteY55" fmla="*/ 1933934 h 4257439"/>
              <a:gd name="connsiteX56" fmla="*/ 4989378 w 5004044"/>
              <a:gd name="connsiteY56" fmla="*/ 1952477 h 4257439"/>
              <a:gd name="connsiteX57" fmla="*/ 4982628 w 5004044"/>
              <a:gd name="connsiteY57" fmla="*/ 1950690 h 4257439"/>
              <a:gd name="connsiteX58" fmla="*/ 4970479 w 5004044"/>
              <a:gd name="connsiteY58" fmla="*/ 1944168 h 4257439"/>
              <a:gd name="connsiteX59" fmla="*/ 4961645 w 5004044"/>
              <a:gd name="connsiteY59" fmla="*/ 1968944 h 4257439"/>
              <a:gd name="connsiteX60" fmla="*/ 4980262 w 5004044"/>
              <a:gd name="connsiteY60" fmla="*/ 2014997 h 4257439"/>
              <a:gd name="connsiteX61" fmla="*/ 4988607 w 5004044"/>
              <a:gd name="connsiteY61" fmla="*/ 1965973 h 4257439"/>
              <a:gd name="connsiteX62" fmla="*/ 4989378 w 5004044"/>
              <a:gd name="connsiteY62" fmla="*/ 1952477 h 4257439"/>
              <a:gd name="connsiteX63" fmla="*/ 4997257 w 5004044"/>
              <a:gd name="connsiteY63" fmla="*/ 1954563 h 4257439"/>
              <a:gd name="connsiteX64" fmla="*/ 4997217 w 5004044"/>
              <a:gd name="connsiteY64" fmla="*/ 1978557 h 4257439"/>
              <a:gd name="connsiteX65" fmla="*/ 4990810 w 5004044"/>
              <a:gd name="connsiteY65" fmla="*/ 2100744 h 4257439"/>
              <a:gd name="connsiteX66" fmla="*/ 4889713 w 5004044"/>
              <a:gd name="connsiteY66" fmla="*/ 2285583 h 4257439"/>
              <a:gd name="connsiteX67" fmla="*/ 4803440 w 5004044"/>
              <a:gd name="connsiteY67" fmla="*/ 2367231 h 4257439"/>
              <a:gd name="connsiteX68" fmla="*/ 4613356 w 5004044"/>
              <a:gd name="connsiteY68" fmla="*/ 2702512 h 4257439"/>
              <a:gd name="connsiteX69" fmla="*/ 4553563 w 5004044"/>
              <a:gd name="connsiteY69" fmla="*/ 2810797 h 4257439"/>
              <a:gd name="connsiteX70" fmla="*/ 4602347 w 5004044"/>
              <a:gd name="connsiteY70" fmla="*/ 2836976 h 4257439"/>
              <a:gd name="connsiteX71" fmla="*/ 4516285 w 5004044"/>
              <a:gd name="connsiteY71" fmla="*/ 2954642 h 4257439"/>
              <a:gd name="connsiteX72" fmla="*/ 4414507 w 5004044"/>
              <a:gd name="connsiteY72" fmla="*/ 3086467 h 4257439"/>
              <a:gd name="connsiteX73" fmla="*/ 2327617 w 5004044"/>
              <a:gd name="connsiteY73" fmla="*/ 4253752 h 4257439"/>
              <a:gd name="connsiteX74" fmla="*/ 1214971 w 5004044"/>
              <a:gd name="connsiteY74" fmla="*/ 4203137 h 4257439"/>
              <a:gd name="connsiteX75" fmla="*/ 894535 w 5004044"/>
              <a:gd name="connsiteY75" fmla="*/ 4109150 h 4257439"/>
              <a:gd name="connsiteX76" fmla="*/ 781596 w 5004044"/>
              <a:gd name="connsiteY76" fmla="*/ 3991505 h 4257439"/>
              <a:gd name="connsiteX77" fmla="*/ 742373 w 5004044"/>
              <a:gd name="connsiteY77" fmla="*/ 3959843 h 4257439"/>
              <a:gd name="connsiteX78" fmla="*/ 646723 w 5004044"/>
              <a:gd name="connsiteY78" fmla="*/ 3926438 h 4257439"/>
              <a:gd name="connsiteX79" fmla="*/ 478839 w 5004044"/>
              <a:gd name="connsiteY79" fmla="*/ 3847272 h 4257439"/>
              <a:gd name="connsiteX80" fmla="*/ 537744 w 5004044"/>
              <a:gd name="connsiteY80" fmla="*/ 3812205 h 4257439"/>
              <a:gd name="connsiteX81" fmla="*/ 712950 w 5004044"/>
              <a:gd name="connsiteY81" fmla="*/ 3847065 h 4257439"/>
              <a:gd name="connsiteX82" fmla="*/ 839053 w 5004044"/>
              <a:gd name="connsiteY82" fmla="*/ 3842201 h 4257439"/>
              <a:gd name="connsiteX83" fmla="*/ 657388 w 5004044"/>
              <a:gd name="connsiteY83" fmla="*/ 3759142 h 4257439"/>
              <a:gd name="connsiteX84" fmla="*/ 479902 w 5004044"/>
              <a:gd name="connsiteY84" fmla="*/ 3640872 h 4257439"/>
              <a:gd name="connsiteX85" fmla="*/ 612982 w 5004044"/>
              <a:gd name="connsiteY85" fmla="*/ 3646162 h 4257439"/>
              <a:gd name="connsiteX86" fmla="*/ 617779 w 5004044"/>
              <a:gd name="connsiteY86" fmla="*/ 3625073 h 4257439"/>
              <a:gd name="connsiteX87" fmla="*/ 495792 w 5004044"/>
              <a:gd name="connsiteY87" fmla="*/ 3468542 h 4257439"/>
              <a:gd name="connsiteX88" fmla="*/ 436221 w 5004044"/>
              <a:gd name="connsiteY88" fmla="*/ 3407261 h 4257439"/>
              <a:gd name="connsiteX89" fmla="*/ 172652 w 5004044"/>
              <a:gd name="connsiteY89" fmla="*/ 3237768 h 4257439"/>
              <a:gd name="connsiteX90" fmla="*/ 417805 w 5004044"/>
              <a:gd name="connsiteY90" fmla="*/ 3290959 h 4257439"/>
              <a:gd name="connsiteX91" fmla="*/ 159629 w 5004044"/>
              <a:gd name="connsiteY91" fmla="*/ 3126522 h 4257439"/>
              <a:gd name="connsiteX92" fmla="*/ 35515 w 5004044"/>
              <a:gd name="connsiteY92" fmla="*/ 3070942 h 4257439"/>
              <a:gd name="connsiteX93" fmla="*/ 3001 w 5004044"/>
              <a:gd name="connsiteY93" fmla="*/ 3030820 h 4257439"/>
              <a:gd name="connsiteX94" fmla="*/ 56337 w 5004044"/>
              <a:gd name="connsiteY94" fmla="*/ 3011602 h 4257439"/>
              <a:gd name="connsiteX95" fmla="*/ 221626 w 5004044"/>
              <a:gd name="connsiteY95" fmla="*/ 3000137 h 4257439"/>
              <a:gd name="connsiteX96" fmla="*/ 12079 w 5004044"/>
              <a:gd name="connsiteY96" fmla="*/ 2895750 h 4257439"/>
              <a:gd name="connsiteX97" fmla="*/ 165389 w 5004044"/>
              <a:gd name="connsiteY97" fmla="*/ 2890511 h 4257439"/>
              <a:gd name="connsiteX98" fmla="*/ 206743 w 5004044"/>
              <a:gd name="connsiteY98" fmla="*/ 2827546 h 4257439"/>
              <a:gd name="connsiteX99" fmla="*/ 273631 w 5004044"/>
              <a:gd name="connsiteY99" fmla="*/ 2725917 h 4257439"/>
              <a:gd name="connsiteX100" fmla="*/ 320364 w 5004044"/>
              <a:gd name="connsiteY100" fmla="*/ 2667696 h 4257439"/>
              <a:gd name="connsiteX101" fmla="*/ 334074 w 5004044"/>
              <a:gd name="connsiteY101" fmla="*/ 2507770 h 4257439"/>
              <a:gd name="connsiteX102" fmla="*/ 284207 w 5004044"/>
              <a:gd name="connsiteY102" fmla="*/ 2344516 h 4257439"/>
              <a:gd name="connsiteX103" fmla="*/ 166166 w 5004044"/>
              <a:gd name="connsiteY103" fmla="*/ 2278376 h 4257439"/>
              <a:gd name="connsiteX104" fmla="*/ 194891 w 5004044"/>
              <a:gd name="connsiteY104" fmla="*/ 2175576 h 4257439"/>
              <a:gd name="connsiteX105" fmla="*/ 440332 w 5004044"/>
              <a:gd name="connsiteY105" fmla="*/ 2191712 h 4257439"/>
              <a:gd name="connsiteX106" fmla="*/ 63051 w 5004044"/>
              <a:gd name="connsiteY106" fmla="*/ 1942979 h 4257439"/>
              <a:gd name="connsiteX107" fmla="*/ 123612 w 5004044"/>
              <a:gd name="connsiteY107" fmla="*/ 1920903 h 4257439"/>
              <a:gd name="connsiteX108" fmla="*/ 120386 w 5004044"/>
              <a:gd name="connsiteY108" fmla="*/ 1903128 h 4257439"/>
              <a:gd name="connsiteX109" fmla="*/ 119318 w 5004044"/>
              <a:gd name="connsiteY109" fmla="*/ 1791355 h 4257439"/>
              <a:gd name="connsiteX110" fmla="*/ 127081 w 5004044"/>
              <a:gd name="connsiteY110" fmla="*/ 1738431 h 4257439"/>
              <a:gd name="connsiteX111" fmla="*/ 108310 w 5004044"/>
              <a:gd name="connsiteY111" fmla="*/ 1682600 h 4257439"/>
              <a:gd name="connsiteX112" fmla="*/ 385468 w 5004044"/>
              <a:gd name="connsiteY112" fmla="*/ 1739315 h 4257439"/>
              <a:gd name="connsiteX113" fmla="*/ 599777 w 5004044"/>
              <a:gd name="connsiteY113" fmla="*/ 1722044 h 4257439"/>
              <a:gd name="connsiteX114" fmla="*/ 593006 w 5004044"/>
              <a:gd name="connsiteY114" fmla="*/ 1716597 h 4257439"/>
              <a:gd name="connsiteX115" fmla="*/ 485736 w 5004044"/>
              <a:gd name="connsiteY115" fmla="*/ 1591625 h 4257439"/>
              <a:gd name="connsiteX116" fmla="*/ 481534 w 5004044"/>
              <a:gd name="connsiteY116" fmla="*/ 1588888 h 4257439"/>
              <a:gd name="connsiteX117" fmla="*/ 461623 w 5004044"/>
              <a:gd name="connsiteY117" fmla="*/ 1569314 h 4257439"/>
              <a:gd name="connsiteX118" fmla="*/ 441172 w 5004044"/>
              <a:gd name="connsiteY118" fmla="*/ 1549836 h 4257439"/>
              <a:gd name="connsiteX119" fmla="*/ 438173 w 5004044"/>
              <a:gd name="connsiteY119" fmla="*/ 1549732 h 4257439"/>
              <a:gd name="connsiteX120" fmla="*/ 409482 w 5004044"/>
              <a:gd name="connsiteY120" fmla="*/ 1509886 h 4257439"/>
              <a:gd name="connsiteX121" fmla="*/ 401143 w 5004044"/>
              <a:gd name="connsiteY121" fmla="*/ 1480995 h 4257439"/>
              <a:gd name="connsiteX122" fmla="*/ 370772 w 5004044"/>
              <a:gd name="connsiteY122" fmla="*/ 1452514 h 4257439"/>
              <a:gd name="connsiteX123" fmla="*/ 339699 w 5004044"/>
              <a:gd name="connsiteY123" fmla="*/ 1426688 h 4257439"/>
              <a:gd name="connsiteX124" fmla="*/ 265593 w 5004044"/>
              <a:gd name="connsiteY124" fmla="*/ 1412885 h 4257439"/>
              <a:gd name="connsiteX125" fmla="*/ 215085 w 5004044"/>
              <a:gd name="connsiteY125" fmla="*/ 1372144 h 4257439"/>
              <a:gd name="connsiteX126" fmla="*/ 274865 w 5004044"/>
              <a:gd name="connsiteY126" fmla="*/ 1375825 h 4257439"/>
              <a:gd name="connsiteX127" fmla="*/ 219220 w 5004044"/>
              <a:gd name="connsiteY127" fmla="*/ 1329666 h 4257439"/>
              <a:gd name="connsiteX128" fmla="*/ 187322 w 5004044"/>
              <a:gd name="connsiteY128" fmla="*/ 1278682 h 4257439"/>
              <a:gd name="connsiteX129" fmla="*/ 189878 w 5004044"/>
              <a:gd name="connsiteY129" fmla="*/ 1262417 h 4257439"/>
              <a:gd name="connsiteX130" fmla="*/ 204036 w 5004044"/>
              <a:gd name="connsiteY130" fmla="*/ 1262449 h 4257439"/>
              <a:gd name="connsiteX131" fmla="*/ 256133 w 5004044"/>
              <a:gd name="connsiteY131" fmla="*/ 1295950 h 4257439"/>
              <a:gd name="connsiteX132" fmla="*/ 323760 w 5004044"/>
              <a:gd name="connsiteY132" fmla="*/ 1342208 h 4257439"/>
              <a:gd name="connsiteX133" fmla="*/ 219957 w 5004044"/>
              <a:gd name="connsiteY133" fmla="*/ 1252997 h 4257439"/>
              <a:gd name="connsiteX134" fmla="*/ 145267 w 5004044"/>
              <a:gd name="connsiteY134" fmla="*/ 1188376 h 4257439"/>
              <a:gd name="connsiteX135" fmla="*/ 127649 w 5004044"/>
              <a:gd name="connsiteY135" fmla="*/ 1140248 h 4257439"/>
              <a:gd name="connsiteX136" fmla="*/ 133301 w 5004044"/>
              <a:gd name="connsiteY136" fmla="*/ 1126283 h 4257439"/>
              <a:gd name="connsiteX137" fmla="*/ 144665 w 5004044"/>
              <a:gd name="connsiteY137" fmla="*/ 1130919 h 4257439"/>
              <a:gd name="connsiteX138" fmla="*/ 154924 w 5004044"/>
              <a:gd name="connsiteY138" fmla="*/ 1141443 h 4257439"/>
              <a:gd name="connsiteX139" fmla="*/ 263706 w 5004044"/>
              <a:gd name="connsiteY139" fmla="*/ 1219972 h 4257439"/>
              <a:gd name="connsiteX140" fmla="*/ 423231 w 5004044"/>
              <a:gd name="connsiteY140" fmla="*/ 1325916 h 4257439"/>
              <a:gd name="connsiteX141" fmla="*/ 486543 w 5004044"/>
              <a:gd name="connsiteY141" fmla="*/ 1341940 h 4257439"/>
              <a:gd name="connsiteX142" fmla="*/ 305459 w 5004044"/>
              <a:gd name="connsiteY142" fmla="*/ 1191095 h 4257439"/>
              <a:gd name="connsiteX143" fmla="*/ 165967 w 5004044"/>
              <a:gd name="connsiteY143" fmla="*/ 995271 h 4257439"/>
              <a:gd name="connsiteX144" fmla="*/ 148803 w 5004044"/>
              <a:gd name="connsiteY144" fmla="*/ 982487 h 4257439"/>
              <a:gd name="connsiteX145" fmla="*/ 142975 w 5004044"/>
              <a:gd name="connsiteY145" fmla="*/ 973711 h 4257439"/>
              <a:gd name="connsiteX146" fmla="*/ 107228 w 5004044"/>
              <a:gd name="connsiteY146" fmla="*/ 903165 h 4257439"/>
              <a:gd name="connsiteX147" fmla="*/ 103961 w 5004044"/>
              <a:gd name="connsiteY147" fmla="*/ 884449 h 4257439"/>
              <a:gd name="connsiteX148" fmla="*/ 105398 w 5004044"/>
              <a:gd name="connsiteY148" fmla="*/ 848773 h 4257439"/>
              <a:gd name="connsiteX149" fmla="*/ 96106 w 5004044"/>
              <a:gd name="connsiteY149" fmla="*/ 829222 h 4257439"/>
              <a:gd name="connsiteX150" fmla="*/ 95233 w 5004044"/>
              <a:gd name="connsiteY150" fmla="*/ 815459 h 4257439"/>
              <a:gd name="connsiteX151" fmla="*/ 108754 w 5004044"/>
              <a:gd name="connsiteY151" fmla="*/ 813390 h 4257439"/>
              <a:gd name="connsiteX152" fmla="*/ 149184 w 5004044"/>
              <a:gd name="connsiteY152" fmla="*/ 854012 h 4257439"/>
              <a:gd name="connsiteX153" fmla="*/ 169922 w 5004044"/>
              <a:gd name="connsiteY153" fmla="*/ 855094 h 4257439"/>
              <a:gd name="connsiteX154" fmla="*/ 194734 w 5004044"/>
              <a:gd name="connsiteY154" fmla="*/ 849766 h 4257439"/>
              <a:gd name="connsiteX155" fmla="*/ 204833 w 5004044"/>
              <a:gd name="connsiteY155" fmla="*/ 862849 h 4257439"/>
              <a:gd name="connsiteX156" fmla="*/ 262674 w 5004044"/>
              <a:gd name="connsiteY156" fmla="*/ 921903 h 4257439"/>
              <a:gd name="connsiteX157" fmla="*/ 302202 w 5004044"/>
              <a:gd name="connsiteY157" fmla="*/ 923150 h 4257439"/>
              <a:gd name="connsiteX158" fmla="*/ 270912 w 5004044"/>
              <a:gd name="connsiteY158" fmla="*/ 917286 h 4257439"/>
              <a:gd name="connsiteX159" fmla="*/ 262498 w 5004044"/>
              <a:gd name="connsiteY159" fmla="*/ 899162 h 4257439"/>
              <a:gd name="connsiteX160" fmla="*/ 261759 w 5004044"/>
              <a:gd name="connsiteY160" fmla="*/ 882214 h 4257439"/>
              <a:gd name="connsiteX161" fmla="*/ 216117 w 5004044"/>
              <a:gd name="connsiteY161" fmla="*/ 846941 h 4257439"/>
              <a:gd name="connsiteX162" fmla="*/ 211969 w 5004044"/>
              <a:gd name="connsiteY162" fmla="*/ 845458 h 4257439"/>
              <a:gd name="connsiteX163" fmla="*/ 202383 w 5004044"/>
              <a:gd name="connsiteY163" fmla="*/ 831653 h 4257439"/>
              <a:gd name="connsiteX164" fmla="*/ 217302 w 5004044"/>
              <a:gd name="connsiteY164" fmla="*/ 817950 h 4257439"/>
              <a:gd name="connsiteX165" fmla="*/ 258185 w 5004044"/>
              <a:gd name="connsiteY165" fmla="*/ 825283 h 4257439"/>
              <a:gd name="connsiteX166" fmla="*/ 339019 w 5004044"/>
              <a:gd name="connsiteY166" fmla="*/ 887237 h 4257439"/>
              <a:gd name="connsiteX167" fmla="*/ 455541 w 5004044"/>
              <a:gd name="connsiteY167" fmla="*/ 987171 h 4257439"/>
              <a:gd name="connsiteX168" fmla="*/ 839737 w 5004044"/>
              <a:gd name="connsiteY168" fmla="*/ 1232154 h 4257439"/>
              <a:gd name="connsiteX169" fmla="*/ 987251 w 5004044"/>
              <a:gd name="connsiteY169" fmla="*/ 1312386 h 4257439"/>
              <a:gd name="connsiteX170" fmla="*/ 987828 w 5004044"/>
              <a:gd name="connsiteY170" fmla="*/ 1306906 h 4257439"/>
              <a:gd name="connsiteX171" fmla="*/ 987609 w 5004044"/>
              <a:gd name="connsiteY171" fmla="*/ 1301885 h 4257439"/>
              <a:gd name="connsiteX172" fmla="*/ 883773 w 5004044"/>
              <a:gd name="connsiteY172" fmla="*/ 1249366 h 4257439"/>
              <a:gd name="connsiteX173" fmla="*/ 658689 w 5004044"/>
              <a:gd name="connsiteY173" fmla="*/ 1075926 h 4257439"/>
              <a:gd name="connsiteX174" fmla="*/ 639221 w 5004044"/>
              <a:gd name="connsiteY174" fmla="*/ 1072721 h 4257439"/>
              <a:gd name="connsiteX175" fmla="*/ 607837 w 5004044"/>
              <a:gd name="connsiteY175" fmla="*/ 1046001 h 4257439"/>
              <a:gd name="connsiteX176" fmla="*/ 604057 w 5004044"/>
              <a:gd name="connsiteY176" fmla="*/ 1028006 h 4257439"/>
              <a:gd name="connsiteX177" fmla="*/ 535068 w 5004044"/>
              <a:gd name="connsiteY177" fmla="*/ 963012 h 4257439"/>
              <a:gd name="connsiteX178" fmla="*/ 398492 w 5004044"/>
              <a:gd name="connsiteY178" fmla="*/ 852702 h 4257439"/>
              <a:gd name="connsiteX179" fmla="*/ 370407 w 5004044"/>
              <a:gd name="connsiteY179" fmla="*/ 808003 h 4257439"/>
              <a:gd name="connsiteX180" fmla="*/ 373637 w 5004044"/>
              <a:gd name="connsiteY180" fmla="*/ 788457 h 4257439"/>
              <a:gd name="connsiteX181" fmla="*/ 388957 w 5004044"/>
              <a:gd name="connsiteY181" fmla="*/ 790181 h 4257439"/>
              <a:gd name="connsiteX182" fmla="*/ 445569 w 5004044"/>
              <a:gd name="connsiteY182" fmla="*/ 827313 h 4257439"/>
              <a:gd name="connsiteX183" fmla="*/ 503344 w 5004044"/>
              <a:gd name="connsiteY183" fmla="*/ 866138 h 4257439"/>
              <a:gd name="connsiteX184" fmla="*/ 497988 w 5004044"/>
              <a:gd name="connsiteY184" fmla="*/ 855698 h 4257439"/>
              <a:gd name="connsiteX185" fmla="*/ 395068 w 5004044"/>
              <a:gd name="connsiteY185" fmla="*/ 774238 h 4257439"/>
              <a:gd name="connsiteX186" fmla="*/ 321225 w 5004044"/>
              <a:gd name="connsiteY186" fmla="*/ 704090 h 4257439"/>
              <a:gd name="connsiteX187" fmla="*/ 310772 w 5004044"/>
              <a:gd name="connsiteY187" fmla="*/ 664187 h 4257439"/>
              <a:gd name="connsiteX188" fmla="*/ 316776 w 5004044"/>
              <a:gd name="connsiteY188" fmla="*/ 652057 h 4257439"/>
              <a:gd name="connsiteX189" fmla="*/ 326167 w 5004044"/>
              <a:gd name="connsiteY189" fmla="*/ 655144 h 4257439"/>
              <a:gd name="connsiteX190" fmla="*/ 339819 w 5004044"/>
              <a:gd name="connsiteY190" fmla="*/ 668549 h 4257439"/>
              <a:gd name="connsiteX191" fmla="*/ 435653 w 5004044"/>
              <a:gd name="connsiteY191" fmla="*/ 737342 h 4257439"/>
              <a:gd name="connsiteX192" fmla="*/ 594518 w 5004044"/>
              <a:gd name="connsiteY192" fmla="*/ 846882 h 4257439"/>
              <a:gd name="connsiteX193" fmla="*/ 665142 w 5004044"/>
              <a:gd name="connsiteY193" fmla="*/ 868257 h 4257439"/>
              <a:gd name="connsiteX194" fmla="*/ 660802 w 5004044"/>
              <a:gd name="connsiteY194" fmla="*/ 862382 h 4257439"/>
              <a:gd name="connsiteX195" fmla="*/ 499505 w 5004044"/>
              <a:gd name="connsiteY195" fmla="*/ 728286 h 4257439"/>
              <a:gd name="connsiteX196" fmla="*/ 345927 w 5004044"/>
              <a:gd name="connsiteY196" fmla="*/ 515339 h 4257439"/>
              <a:gd name="connsiteX197" fmla="*/ 338588 w 5004044"/>
              <a:gd name="connsiteY197" fmla="*/ 509361 h 4257439"/>
              <a:gd name="connsiteX198" fmla="*/ 327339 w 5004044"/>
              <a:gd name="connsiteY198" fmla="*/ 494900 h 4257439"/>
              <a:gd name="connsiteX199" fmla="*/ 303055 w 5004044"/>
              <a:gd name="connsiteY199" fmla="*/ 437512 h 4257439"/>
              <a:gd name="connsiteX200" fmla="*/ 292117 w 5004044"/>
              <a:gd name="connsiteY200" fmla="*/ 398959 h 4257439"/>
              <a:gd name="connsiteX201" fmla="*/ 292417 w 5004044"/>
              <a:gd name="connsiteY201" fmla="*/ 380879 h 4257439"/>
              <a:gd name="connsiteX202" fmla="*/ 280259 w 5004044"/>
              <a:gd name="connsiteY202" fmla="*/ 358039 h 4257439"/>
              <a:gd name="connsiteX203" fmla="*/ 277426 w 5004044"/>
              <a:gd name="connsiteY203" fmla="*/ 343041 h 4257439"/>
              <a:gd name="connsiteX204" fmla="*/ 292014 w 5004044"/>
              <a:gd name="connsiteY204" fmla="*/ 340466 h 4257439"/>
              <a:gd name="connsiteX205" fmla="*/ 333039 w 5004044"/>
              <a:gd name="connsiteY205" fmla="*/ 382248 h 4257439"/>
              <a:gd name="connsiteX206" fmla="*/ 352439 w 5004044"/>
              <a:gd name="connsiteY206" fmla="*/ 383884 h 4257439"/>
              <a:gd name="connsiteX207" fmla="*/ 381981 w 5004044"/>
              <a:gd name="connsiteY207" fmla="*/ 380883 h 4257439"/>
              <a:gd name="connsiteX208" fmla="*/ 402615 w 5004044"/>
              <a:gd name="connsiteY208" fmla="*/ 410767 h 4257439"/>
              <a:gd name="connsiteX209" fmla="*/ 488827 w 5004044"/>
              <a:gd name="connsiteY209" fmla="*/ 452479 h 4257439"/>
              <a:gd name="connsiteX210" fmla="*/ 453360 w 5004044"/>
              <a:gd name="connsiteY210" fmla="*/ 444507 h 4257439"/>
              <a:gd name="connsiteX211" fmla="*/ 444814 w 5004044"/>
              <a:gd name="connsiteY211" fmla="*/ 429568 h 4257439"/>
              <a:gd name="connsiteX212" fmla="*/ 442720 w 5004044"/>
              <a:gd name="connsiteY212" fmla="*/ 406534 h 4257439"/>
              <a:gd name="connsiteX213" fmla="*/ 399647 w 5004044"/>
              <a:gd name="connsiteY213" fmla="*/ 373970 h 4257439"/>
              <a:gd name="connsiteX214" fmla="*/ 390458 w 5004044"/>
              <a:gd name="connsiteY214" fmla="*/ 369266 h 4257439"/>
              <a:gd name="connsiteX215" fmla="*/ 384776 w 5004044"/>
              <a:gd name="connsiteY215" fmla="*/ 357618 h 4257439"/>
              <a:gd name="connsiteX216" fmla="*/ 395456 w 5004044"/>
              <a:gd name="connsiteY216" fmla="*/ 346561 h 4257439"/>
              <a:gd name="connsiteX217" fmla="*/ 409490 w 5004044"/>
              <a:gd name="connsiteY217" fmla="*/ 343767 h 4257439"/>
              <a:gd name="connsiteX218" fmla="*/ 459406 w 5004044"/>
              <a:gd name="connsiteY218" fmla="*/ 364686 h 4257439"/>
              <a:gd name="connsiteX219" fmla="*/ 603593 w 5004044"/>
              <a:gd name="connsiteY219" fmla="*/ 487253 h 4257439"/>
              <a:gd name="connsiteX220" fmla="*/ 758457 w 5004044"/>
              <a:gd name="connsiteY220" fmla="*/ 592438 h 4257439"/>
              <a:gd name="connsiteX221" fmla="*/ 1126835 w 5004044"/>
              <a:gd name="connsiteY221" fmla="*/ 818073 h 4257439"/>
              <a:gd name="connsiteX222" fmla="*/ 1748686 w 5004044"/>
              <a:gd name="connsiteY222" fmla="*/ 913256 h 4257439"/>
              <a:gd name="connsiteX223" fmla="*/ 2345605 w 5004044"/>
              <a:gd name="connsiteY223" fmla="*/ 842682 h 4257439"/>
              <a:gd name="connsiteX224" fmla="*/ 2430665 w 5004044"/>
              <a:gd name="connsiteY224" fmla="*/ 833044 h 4257439"/>
              <a:gd name="connsiteX225" fmla="*/ 3874549 w 5004044"/>
              <a:gd name="connsiteY225" fmla="*/ 345713 h 4257439"/>
              <a:gd name="connsiteX226" fmla="*/ 4079914 w 5004044"/>
              <a:gd name="connsiteY226" fmla="*/ 235770 h 4257439"/>
              <a:gd name="connsiteX227" fmla="*/ 4115814 w 5004044"/>
              <a:gd name="connsiteY227" fmla="*/ 249002 h 4257439"/>
              <a:gd name="connsiteX228" fmla="*/ 4129591 w 5004044"/>
              <a:gd name="connsiteY228" fmla="*/ 251735 h 4257439"/>
              <a:gd name="connsiteX229" fmla="*/ 4131313 w 5004044"/>
              <a:gd name="connsiteY229" fmla="*/ 253264 h 4257439"/>
              <a:gd name="connsiteX230" fmla="*/ 4132779 w 5004044"/>
              <a:gd name="connsiteY230" fmla="*/ 252368 h 4257439"/>
              <a:gd name="connsiteX231" fmla="*/ 4129591 w 5004044"/>
              <a:gd name="connsiteY231" fmla="*/ 251735 h 4257439"/>
              <a:gd name="connsiteX232" fmla="*/ 4126781 w 5004044"/>
              <a:gd name="connsiteY232" fmla="*/ 249241 h 4257439"/>
              <a:gd name="connsiteX233" fmla="*/ 4126159 w 5004044"/>
              <a:gd name="connsiteY233" fmla="*/ 241207 h 4257439"/>
              <a:gd name="connsiteX234" fmla="*/ 4145347 w 5004044"/>
              <a:gd name="connsiteY234" fmla="*/ 206824 h 4257439"/>
              <a:gd name="connsiteX235" fmla="*/ 4183377 w 5004044"/>
              <a:gd name="connsiteY235" fmla="*/ 186195 h 4257439"/>
              <a:gd name="connsiteX236" fmla="*/ 4203065 w 5004044"/>
              <a:gd name="connsiteY236" fmla="*/ 194422 h 4257439"/>
              <a:gd name="connsiteX237" fmla="*/ 4228763 w 5004044"/>
              <a:gd name="connsiteY237" fmla="*/ 203170 h 4257439"/>
              <a:gd name="connsiteX238" fmla="*/ 4343373 w 5004044"/>
              <a:gd name="connsiteY238" fmla="*/ 90903 h 4257439"/>
              <a:gd name="connsiteX239" fmla="*/ 4421541 w 5004044"/>
              <a:gd name="connsiteY239" fmla="*/ 10686 h 4257439"/>
              <a:gd name="connsiteX240" fmla="*/ 4437179 w 5004044"/>
              <a:gd name="connsiteY240" fmla="*/ 969 h 42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004044" h="4257439">
                <a:moveTo>
                  <a:pt x="4996703" y="1884419"/>
                </a:moveTo>
                <a:lnTo>
                  <a:pt x="4999558" y="1895448"/>
                </a:lnTo>
                <a:cubicBezTo>
                  <a:pt x="5005407" y="1925309"/>
                  <a:pt x="5005885" y="1948588"/>
                  <a:pt x="4998919" y="1955002"/>
                </a:cubicBezTo>
                <a:lnTo>
                  <a:pt x="4997257" y="1954563"/>
                </a:lnTo>
                <a:lnTo>
                  <a:pt x="4997288" y="1935420"/>
                </a:lnTo>
                <a:cubicBezTo>
                  <a:pt x="4997241" y="1921584"/>
                  <a:pt x="4997129" y="1908567"/>
                  <a:pt x="4996971" y="1897199"/>
                </a:cubicBezTo>
                <a:close/>
                <a:moveTo>
                  <a:pt x="4995619" y="1855413"/>
                </a:moveTo>
                <a:cubicBezTo>
                  <a:pt x="4995887" y="1856868"/>
                  <a:pt x="4996145" y="1861630"/>
                  <a:pt x="4996377" y="1868871"/>
                </a:cubicBezTo>
                <a:lnTo>
                  <a:pt x="4996703" y="1884419"/>
                </a:lnTo>
                <a:lnTo>
                  <a:pt x="4993479" y="1871969"/>
                </a:lnTo>
                <a:lnTo>
                  <a:pt x="4994448" y="1857988"/>
                </a:lnTo>
                <a:cubicBezTo>
                  <a:pt x="4994836" y="1854434"/>
                  <a:pt x="4995221" y="1853309"/>
                  <a:pt x="4995619" y="1855413"/>
                </a:cubicBezTo>
                <a:close/>
                <a:moveTo>
                  <a:pt x="561880" y="1402651"/>
                </a:moveTo>
                <a:cubicBezTo>
                  <a:pt x="561124" y="1404050"/>
                  <a:pt x="560098" y="1405494"/>
                  <a:pt x="559343" y="1406893"/>
                </a:cubicBezTo>
                <a:cubicBezTo>
                  <a:pt x="564992" y="1411590"/>
                  <a:pt x="570885" y="1415610"/>
                  <a:pt x="576521" y="1419992"/>
                </a:cubicBezTo>
                <a:cubicBezTo>
                  <a:pt x="583100" y="1421044"/>
                  <a:pt x="589950" y="1422050"/>
                  <a:pt x="596259" y="1423150"/>
                </a:cubicBezTo>
                <a:cubicBezTo>
                  <a:pt x="584800" y="1416317"/>
                  <a:pt x="573340" y="1409483"/>
                  <a:pt x="561880" y="1402651"/>
                </a:cubicBezTo>
                <a:close/>
                <a:moveTo>
                  <a:pt x="741490" y="927208"/>
                </a:moveTo>
                <a:cubicBezTo>
                  <a:pt x="799034" y="985684"/>
                  <a:pt x="870087" y="1023113"/>
                  <a:pt x="944973" y="1054807"/>
                </a:cubicBezTo>
                <a:cubicBezTo>
                  <a:pt x="945998" y="1053361"/>
                  <a:pt x="946754" y="1051963"/>
                  <a:pt x="947781" y="1050516"/>
                </a:cubicBezTo>
                <a:cubicBezTo>
                  <a:pt x="879021" y="1009518"/>
                  <a:pt x="810249" y="968207"/>
                  <a:pt x="741490" y="927208"/>
                </a:cubicBezTo>
                <a:close/>
                <a:moveTo>
                  <a:pt x="4437179" y="969"/>
                </a:moveTo>
                <a:cubicBezTo>
                  <a:pt x="4443841" y="3904"/>
                  <a:pt x="4445992" y="9534"/>
                  <a:pt x="4444201" y="18389"/>
                </a:cubicBezTo>
                <a:cubicBezTo>
                  <a:pt x="4441695" y="29585"/>
                  <a:pt x="4436433" y="40002"/>
                  <a:pt x="4430319" y="49621"/>
                </a:cubicBezTo>
                <a:cubicBezTo>
                  <a:pt x="4401802" y="94822"/>
                  <a:pt x="4415372" y="106342"/>
                  <a:pt x="4455614" y="105249"/>
                </a:cubicBezTo>
                <a:cubicBezTo>
                  <a:pt x="4491507" y="104290"/>
                  <a:pt x="4527369" y="96378"/>
                  <a:pt x="4563529" y="89046"/>
                </a:cubicBezTo>
                <a:cubicBezTo>
                  <a:pt x="4581331" y="85271"/>
                  <a:pt x="4582237" y="87326"/>
                  <a:pt x="4575967" y="105828"/>
                </a:cubicBezTo>
                <a:cubicBezTo>
                  <a:pt x="4565867" y="136392"/>
                  <a:pt x="4565181" y="164346"/>
                  <a:pt x="4581177" y="187773"/>
                </a:cubicBezTo>
                <a:cubicBezTo>
                  <a:pt x="4584949" y="193117"/>
                  <a:pt x="4587668" y="199279"/>
                  <a:pt x="4586660" y="207364"/>
                </a:cubicBezTo>
                <a:cubicBezTo>
                  <a:pt x="4582114" y="240426"/>
                  <a:pt x="4591735" y="267509"/>
                  <a:pt x="4601641" y="294858"/>
                </a:cubicBezTo>
                <a:cubicBezTo>
                  <a:pt x="4618339" y="340618"/>
                  <a:pt x="4639505" y="382741"/>
                  <a:pt x="4662523" y="423590"/>
                </a:cubicBezTo>
                <a:cubicBezTo>
                  <a:pt x="4678751" y="452354"/>
                  <a:pt x="4689013" y="487863"/>
                  <a:pt x="4724560" y="497719"/>
                </a:cubicBezTo>
                <a:cubicBezTo>
                  <a:pt x="4733099" y="500006"/>
                  <a:pt x="4735915" y="508366"/>
                  <a:pt x="4732841" y="519029"/>
                </a:cubicBezTo>
                <a:cubicBezTo>
                  <a:pt x="4722677" y="554348"/>
                  <a:pt x="4730947" y="581670"/>
                  <a:pt x="4749643" y="604622"/>
                </a:cubicBezTo>
                <a:cubicBezTo>
                  <a:pt x="4756255" y="612626"/>
                  <a:pt x="4753773" y="618125"/>
                  <a:pt x="4744753" y="623512"/>
                </a:cubicBezTo>
                <a:cubicBezTo>
                  <a:pt x="4734394" y="629453"/>
                  <a:pt x="4726335" y="638149"/>
                  <a:pt x="4720006" y="649070"/>
                </a:cubicBezTo>
                <a:cubicBezTo>
                  <a:pt x="4709614" y="666719"/>
                  <a:pt x="4704721" y="685611"/>
                  <a:pt x="4700653" y="704672"/>
                </a:cubicBezTo>
                <a:cubicBezTo>
                  <a:pt x="4694336" y="734569"/>
                  <a:pt x="4686883" y="763401"/>
                  <a:pt x="4662297" y="786401"/>
                </a:cubicBezTo>
                <a:cubicBezTo>
                  <a:pt x="4654979" y="793386"/>
                  <a:pt x="4649109" y="802330"/>
                  <a:pt x="4642954" y="811006"/>
                </a:cubicBezTo>
                <a:cubicBezTo>
                  <a:pt x="4644917" y="818566"/>
                  <a:pt x="4649771" y="823719"/>
                  <a:pt x="4658781" y="824342"/>
                </a:cubicBezTo>
                <a:cubicBezTo>
                  <a:pt x="4716129" y="828453"/>
                  <a:pt x="4713587" y="870017"/>
                  <a:pt x="4713981" y="916441"/>
                </a:cubicBezTo>
                <a:cubicBezTo>
                  <a:pt x="4714583" y="973897"/>
                  <a:pt x="4682235" y="1006173"/>
                  <a:pt x="4642145" y="1035706"/>
                </a:cubicBezTo>
                <a:cubicBezTo>
                  <a:pt x="4628425" y="1045718"/>
                  <a:pt x="4608421" y="1048933"/>
                  <a:pt x="4604059" y="1073741"/>
                </a:cubicBezTo>
                <a:cubicBezTo>
                  <a:pt x="4628007" y="1092285"/>
                  <a:pt x="4655309" y="1069123"/>
                  <a:pt x="4680437" y="1071013"/>
                </a:cubicBezTo>
                <a:cubicBezTo>
                  <a:pt x="4701201" y="1072723"/>
                  <a:pt x="4734847" y="1063938"/>
                  <a:pt x="4708843" y="1110593"/>
                </a:cubicBezTo>
                <a:cubicBezTo>
                  <a:pt x="4701273" y="1124265"/>
                  <a:pt x="4711111" y="1131384"/>
                  <a:pt x="4721433" y="1130828"/>
                </a:cubicBezTo>
                <a:cubicBezTo>
                  <a:pt x="4805036" y="1125241"/>
                  <a:pt x="4770374" y="1216755"/>
                  <a:pt x="4799050" y="1256288"/>
                </a:cubicBezTo>
                <a:cubicBezTo>
                  <a:pt x="4807135" y="1266880"/>
                  <a:pt x="4800233" y="1289605"/>
                  <a:pt x="4788849" y="1296992"/>
                </a:cubicBezTo>
                <a:cubicBezTo>
                  <a:pt x="4716605" y="1344534"/>
                  <a:pt x="4710171" y="1427902"/>
                  <a:pt x="4677593" y="1504814"/>
                </a:cubicBezTo>
                <a:cubicBezTo>
                  <a:pt x="4717444" y="1525929"/>
                  <a:pt x="4764171" y="1523690"/>
                  <a:pt x="4806838" y="1534504"/>
                </a:cubicBezTo>
                <a:cubicBezTo>
                  <a:pt x="4851155" y="1545658"/>
                  <a:pt x="4851771" y="1559782"/>
                  <a:pt x="4818253" y="1621364"/>
                </a:cubicBezTo>
                <a:cubicBezTo>
                  <a:pt x="4912245" y="1616790"/>
                  <a:pt x="4912245" y="1616790"/>
                  <a:pt x="4887405" y="1708784"/>
                </a:cubicBezTo>
                <a:cubicBezTo>
                  <a:pt x="4926883" y="1705769"/>
                  <a:pt x="4965617" y="1779266"/>
                  <a:pt x="4987017" y="1847008"/>
                </a:cubicBezTo>
                <a:lnTo>
                  <a:pt x="4993479" y="1871969"/>
                </a:lnTo>
                <a:lnTo>
                  <a:pt x="4993260" y="1875137"/>
                </a:lnTo>
                <a:cubicBezTo>
                  <a:pt x="4992440" y="1890359"/>
                  <a:pt x="4991543" y="1912093"/>
                  <a:pt x="4990437" y="1933934"/>
                </a:cubicBezTo>
                <a:lnTo>
                  <a:pt x="4989378" y="1952477"/>
                </a:lnTo>
                <a:lnTo>
                  <a:pt x="4982628" y="1950690"/>
                </a:lnTo>
                <a:cubicBezTo>
                  <a:pt x="4977177" y="1945881"/>
                  <a:pt x="4973287" y="1944057"/>
                  <a:pt x="4970479" y="1944168"/>
                </a:cubicBezTo>
                <a:cubicBezTo>
                  <a:pt x="4962059" y="1944498"/>
                  <a:pt x="4963394" y="1962230"/>
                  <a:pt x="4961645" y="1968944"/>
                </a:cubicBezTo>
                <a:cubicBezTo>
                  <a:pt x="4955769" y="1990222"/>
                  <a:pt x="4970405" y="2001239"/>
                  <a:pt x="4980262" y="2014997"/>
                </a:cubicBezTo>
                <a:cubicBezTo>
                  <a:pt x="4983953" y="2020039"/>
                  <a:pt x="4986587" y="1996490"/>
                  <a:pt x="4988607" y="1965973"/>
                </a:cubicBezTo>
                <a:lnTo>
                  <a:pt x="4989378" y="1952477"/>
                </a:lnTo>
                <a:lnTo>
                  <a:pt x="4997257" y="1954563"/>
                </a:lnTo>
                <a:lnTo>
                  <a:pt x="4997217" y="1978557"/>
                </a:lnTo>
                <a:cubicBezTo>
                  <a:pt x="4996813" y="2037141"/>
                  <a:pt x="4995076" y="2095563"/>
                  <a:pt x="4990810" y="2100744"/>
                </a:cubicBezTo>
                <a:cubicBezTo>
                  <a:pt x="4945575" y="2155854"/>
                  <a:pt x="4978545" y="2256304"/>
                  <a:pt x="4889713" y="2285583"/>
                </a:cubicBezTo>
                <a:cubicBezTo>
                  <a:pt x="4849735" y="2298967"/>
                  <a:pt x="4831955" y="2340690"/>
                  <a:pt x="4803440" y="2367231"/>
                </a:cubicBezTo>
                <a:cubicBezTo>
                  <a:pt x="4704002" y="2459108"/>
                  <a:pt x="4639535" y="2566320"/>
                  <a:pt x="4613356" y="2702512"/>
                </a:cubicBezTo>
                <a:cubicBezTo>
                  <a:pt x="4606017" y="2740180"/>
                  <a:pt x="4573792" y="2775282"/>
                  <a:pt x="4553563" y="2810797"/>
                </a:cubicBezTo>
                <a:cubicBezTo>
                  <a:pt x="4565127" y="2832476"/>
                  <a:pt x="4619667" y="2772245"/>
                  <a:pt x="4602347" y="2836976"/>
                </a:cubicBezTo>
                <a:cubicBezTo>
                  <a:pt x="4589232" y="2885784"/>
                  <a:pt x="4551577" y="2921212"/>
                  <a:pt x="4516285" y="2954642"/>
                </a:cubicBezTo>
                <a:cubicBezTo>
                  <a:pt x="4475753" y="2992790"/>
                  <a:pt x="4430641" y="3025740"/>
                  <a:pt x="4414507" y="3086467"/>
                </a:cubicBezTo>
                <a:cubicBezTo>
                  <a:pt x="4410989" y="3099423"/>
                  <a:pt x="3564181" y="4149656"/>
                  <a:pt x="2327617" y="4253752"/>
                </a:cubicBezTo>
                <a:cubicBezTo>
                  <a:pt x="2125545" y="4270760"/>
                  <a:pt x="1322624" y="4224619"/>
                  <a:pt x="1214971" y="4203137"/>
                </a:cubicBezTo>
                <a:cubicBezTo>
                  <a:pt x="1104292" y="4180925"/>
                  <a:pt x="1007789" y="4121736"/>
                  <a:pt x="894535" y="4109150"/>
                </a:cubicBezTo>
                <a:cubicBezTo>
                  <a:pt x="834632" y="4102646"/>
                  <a:pt x="776274" y="4081635"/>
                  <a:pt x="781596" y="3991505"/>
                </a:cubicBezTo>
                <a:cubicBezTo>
                  <a:pt x="783201" y="3965920"/>
                  <a:pt x="766642" y="3948284"/>
                  <a:pt x="742373" y="3959843"/>
                </a:cubicBezTo>
                <a:cubicBezTo>
                  <a:pt x="696510" y="3981854"/>
                  <a:pt x="673849" y="3949166"/>
                  <a:pt x="646723" y="3926438"/>
                </a:cubicBezTo>
                <a:cubicBezTo>
                  <a:pt x="598687" y="3886210"/>
                  <a:pt x="552406" y="3842509"/>
                  <a:pt x="478839" y="3847272"/>
                </a:cubicBezTo>
                <a:cubicBezTo>
                  <a:pt x="491215" y="3806501"/>
                  <a:pt x="515519" y="3808222"/>
                  <a:pt x="537744" y="3812205"/>
                </a:cubicBezTo>
                <a:cubicBezTo>
                  <a:pt x="596474" y="3823029"/>
                  <a:pt x="654233" y="3836554"/>
                  <a:pt x="712950" y="3847065"/>
                </a:cubicBezTo>
                <a:cubicBezTo>
                  <a:pt x="751090" y="3853931"/>
                  <a:pt x="789463" y="3866135"/>
                  <a:pt x="839053" y="3842201"/>
                </a:cubicBezTo>
                <a:cubicBezTo>
                  <a:pt x="792472" y="3772935"/>
                  <a:pt x="718132" y="3772458"/>
                  <a:pt x="657388" y="3759142"/>
                </a:cubicBezTo>
                <a:cubicBezTo>
                  <a:pt x="581525" y="3742486"/>
                  <a:pt x="535038" y="3694078"/>
                  <a:pt x="479902" y="3640872"/>
                </a:cubicBezTo>
                <a:cubicBezTo>
                  <a:pt x="534356" y="3616078"/>
                  <a:pt x="570138" y="3656255"/>
                  <a:pt x="612982" y="3646162"/>
                </a:cubicBezTo>
                <a:cubicBezTo>
                  <a:pt x="615057" y="3637572"/>
                  <a:pt x="618333" y="3625291"/>
                  <a:pt x="617779" y="3625073"/>
                </a:cubicBezTo>
                <a:cubicBezTo>
                  <a:pt x="545776" y="3603308"/>
                  <a:pt x="510266" y="3544423"/>
                  <a:pt x="495792" y="3468542"/>
                </a:cubicBezTo>
                <a:cubicBezTo>
                  <a:pt x="488366" y="3429369"/>
                  <a:pt x="462153" y="3421345"/>
                  <a:pt x="436221" y="3407261"/>
                </a:cubicBezTo>
                <a:cubicBezTo>
                  <a:pt x="345019" y="3357258"/>
                  <a:pt x="249255" y="3315018"/>
                  <a:pt x="172652" y="3237768"/>
                </a:cubicBezTo>
                <a:cubicBezTo>
                  <a:pt x="256919" y="3234912"/>
                  <a:pt x="326749" y="3281731"/>
                  <a:pt x="417805" y="3290959"/>
                </a:cubicBezTo>
                <a:cubicBezTo>
                  <a:pt x="341913" y="3205043"/>
                  <a:pt x="246803" y="3171544"/>
                  <a:pt x="159629" y="3126522"/>
                </a:cubicBezTo>
                <a:cubicBezTo>
                  <a:pt x="119806" y="3106035"/>
                  <a:pt x="82625" y="3077492"/>
                  <a:pt x="35515" y="3070942"/>
                </a:cubicBezTo>
                <a:cubicBezTo>
                  <a:pt x="18803" y="3068516"/>
                  <a:pt x="-9231" y="3062395"/>
                  <a:pt x="3001" y="3030820"/>
                </a:cubicBezTo>
                <a:cubicBezTo>
                  <a:pt x="13293" y="3004651"/>
                  <a:pt x="35761" y="3007959"/>
                  <a:pt x="56337" y="3011602"/>
                </a:cubicBezTo>
                <a:cubicBezTo>
                  <a:pt x="105732" y="3020594"/>
                  <a:pt x="155993" y="3012038"/>
                  <a:pt x="221626" y="3000137"/>
                </a:cubicBezTo>
                <a:cubicBezTo>
                  <a:pt x="163022" y="2929831"/>
                  <a:pt x="63027" y="2971519"/>
                  <a:pt x="12079" y="2895750"/>
                </a:cubicBezTo>
                <a:cubicBezTo>
                  <a:pt x="70612" y="2870868"/>
                  <a:pt x="117312" y="2892988"/>
                  <a:pt x="165389" y="2890511"/>
                </a:cubicBezTo>
                <a:cubicBezTo>
                  <a:pt x="208846" y="2888217"/>
                  <a:pt x="219022" y="2871872"/>
                  <a:pt x="206743" y="2827546"/>
                </a:cubicBezTo>
                <a:cubicBezTo>
                  <a:pt x="187666" y="2758486"/>
                  <a:pt x="209823" y="2717255"/>
                  <a:pt x="273631" y="2725917"/>
                </a:cubicBezTo>
                <a:cubicBezTo>
                  <a:pt x="332792" y="2734135"/>
                  <a:pt x="337558" y="2706094"/>
                  <a:pt x="320364" y="2667696"/>
                </a:cubicBezTo>
                <a:cubicBezTo>
                  <a:pt x="295325" y="2611707"/>
                  <a:pt x="318706" y="2561087"/>
                  <a:pt x="334074" y="2507770"/>
                </a:cubicBezTo>
                <a:cubicBezTo>
                  <a:pt x="357219" y="2426828"/>
                  <a:pt x="344229" y="2391168"/>
                  <a:pt x="284207" y="2344516"/>
                </a:cubicBezTo>
                <a:cubicBezTo>
                  <a:pt x="250406" y="2318539"/>
                  <a:pt x="214378" y="2297698"/>
                  <a:pt x="166166" y="2278376"/>
                </a:cubicBezTo>
                <a:cubicBezTo>
                  <a:pt x="273852" y="2244503"/>
                  <a:pt x="158170" y="2213685"/>
                  <a:pt x="194891" y="2175576"/>
                </a:cubicBezTo>
                <a:cubicBezTo>
                  <a:pt x="270782" y="2149213"/>
                  <a:pt x="337571" y="2238633"/>
                  <a:pt x="440332" y="2191712"/>
                </a:cubicBezTo>
                <a:cubicBezTo>
                  <a:pt x="307946" y="2127472"/>
                  <a:pt x="161307" y="2042341"/>
                  <a:pt x="63051" y="1942979"/>
                </a:cubicBezTo>
                <a:cubicBezTo>
                  <a:pt x="83512" y="1912799"/>
                  <a:pt x="105922" y="1933513"/>
                  <a:pt x="123612" y="1920903"/>
                </a:cubicBezTo>
                <a:cubicBezTo>
                  <a:pt x="122527" y="1914768"/>
                  <a:pt x="123751" y="1905381"/>
                  <a:pt x="120386" y="1903128"/>
                </a:cubicBezTo>
                <a:cubicBezTo>
                  <a:pt x="47933" y="1852346"/>
                  <a:pt x="47054" y="1850919"/>
                  <a:pt x="119318" y="1791355"/>
                </a:cubicBezTo>
                <a:cubicBezTo>
                  <a:pt x="144540" y="1770456"/>
                  <a:pt x="141749" y="1756399"/>
                  <a:pt x="127081" y="1738431"/>
                </a:cubicBezTo>
                <a:cubicBezTo>
                  <a:pt x="116725" y="1725710"/>
                  <a:pt x="104020" y="1715301"/>
                  <a:pt x="108310" y="1682600"/>
                </a:cubicBezTo>
                <a:cubicBezTo>
                  <a:pt x="150870" y="1715887"/>
                  <a:pt x="350796" y="1749545"/>
                  <a:pt x="385468" y="1739315"/>
                </a:cubicBezTo>
                <a:cubicBezTo>
                  <a:pt x="424434" y="1727691"/>
                  <a:pt x="558776" y="1718211"/>
                  <a:pt x="599777" y="1722044"/>
                </a:cubicBezTo>
                <a:cubicBezTo>
                  <a:pt x="597521" y="1720227"/>
                  <a:pt x="595263" y="1718413"/>
                  <a:pt x="593006" y="1716597"/>
                </a:cubicBezTo>
                <a:cubicBezTo>
                  <a:pt x="552484" y="1680103"/>
                  <a:pt x="511421" y="1643705"/>
                  <a:pt x="485736" y="1591625"/>
                </a:cubicBezTo>
                <a:cubicBezTo>
                  <a:pt x="484560" y="1589619"/>
                  <a:pt x="483937" y="1587831"/>
                  <a:pt x="481534" y="1588888"/>
                </a:cubicBezTo>
                <a:cubicBezTo>
                  <a:pt x="460479" y="1599246"/>
                  <a:pt x="462468" y="1582449"/>
                  <a:pt x="461623" y="1569314"/>
                </a:cubicBezTo>
                <a:cubicBezTo>
                  <a:pt x="460764" y="1555866"/>
                  <a:pt x="456786" y="1545815"/>
                  <a:pt x="441172" y="1549836"/>
                </a:cubicBezTo>
                <a:cubicBezTo>
                  <a:pt x="440361" y="1549980"/>
                  <a:pt x="439267" y="1549855"/>
                  <a:pt x="438173" y="1549732"/>
                </a:cubicBezTo>
                <a:cubicBezTo>
                  <a:pt x="430782" y="1548823"/>
                  <a:pt x="406258" y="1517097"/>
                  <a:pt x="409482" y="1509886"/>
                </a:cubicBezTo>
                <a:cubicBezTo>
                  <a:pt x="416686" y="1494065"/>
                  <a:pt x="408267" y="1488277"/>
                  <a:pt x="401143" y="1480995"/>
                </a:cubicBezTo>
                <a:cubicBezTo>
                  <a:pt x="391181" y="1471051"/>
                  <a:pt x="381247" y="1461736"/>
                  <a:pt x="370772" y="1452514"/>
                </a:cubicBezTo>
                <a:cubicBezTo>
                  <a:pt x="360580" y="1443560"/>
                  <a:pt x="350146" y="1435280"/>
                  <a:pt x="339699" y="1426688"/>
                </a:cubicBezTo>
                <a:cubicBezTo>
                  <a:pt x="315473" y="1420526"/>
                  <a:pt x="291032" y="1415669"/>
                  <a:pt x="265593" y="1412885"/>
                </a:cubicBezTo>
                <a:cubicBezTo>
                  <a:pt x="246706" y="1410526"/>
                  <a:pt x="225589" y="1406978"/>
                  <a:pt x="215085" y="1372144"/>
                </a:cubicBezTo>
                <a:cubicBezTo>
                  <a:pt x="234985" y="1372744"/>
                  <a:pt x="254925" y="1374284"/>
                  <a:pt x="274865" y="1375825"/>
                </a:cubicBezTo>
                <a:cubicBezTo>
                  <a:pt x="255700" y="1360864"/>
                  <a:pt x="237075" y="1345807"/>
                  <a:pt x="219220" y="1329666"/>
                </a:cubicBezTo>
                <a:cubicBezTo>
                  <a:pt x="204474" y="1316138"/>
                  <a:pt x="192346" y="1300252"/>
                  <a:pt x="187322" y="1278682"/>
                </a:cubicBezTo>
                <a:cubicBezTo>
                  <a:pt x="185994" y="1273224"/>
                  <a:pt x="184924" y="1267404"/>
                  <a:pt x="189878" y="1262417"/>
                </a:cubicBezTo>
                <a:cubicBezTo>
                  <a:pt x="195346" y="1256708"/>
                  <a:pt x="199833" y="1259711"/>
                  <a:pt x="204036" y="1262449"/>
                </a:cubicBezTo>
                <a:cubicBezTo>
                  <a:pt x="221402" y="1273615"/>
                  <a:pt x="239024" y="1284422"/>
                  <a:pt x="256133" y="1295950"/>
                </a:cubicBezTo>
                <a:cubicBezTo>
                  <a:pt x="278851" y="1311233"/>
                  <a:pt x="301313" y="1326878"/>
                  <a:pt x="323760" y="1342208"/>
                </a:cubicBezTo>
                <a:cubicBezTo>
                  <a:pt x="292061" y="1308268"/>
                  <a:pt x="257298" y="1278982"/>
                  <a:pt x="219957" y="1252997"/>
                </a:cubicBezTo>
                <a:cubicBezTo>
                  <a:pt x="192995" y="1234035"/>
                  <a:pt x="166033" y="1215073"/>
                  <a:pt x="145267" y="1188376"/>
                </a:cubicBezTo>
                <a:cubicBezTo>
                  <a:pt x="134614" y="1175075"/>
                  <a:pt x="129282" y="1158938"/>
                  <a:pt x="127649" y="1140248"/>
                </a:cubicBezTo>
                <a:cubicBezTo>
                  <a:pt x="127430" y="1135227"/>
                  <a:pt x="127724" y="1129482"/>
                  <a:pt x="133301" y="1126283"/>
                </a:cubicBezTo>
                <a:cubicBezTo>
                  <a:pt x="138892" y="1123399"/>
                  <a:pt x="142312" y="1126907"/>
                  <a:pt x="144665" y="1130919"/>
                </a:cubicBezTo>
                <a:cubicBezTo>
                  <a:pt x="147316" y="1135513"/>
                  <a:pt x="150466" y="1139068"/>
                  <a:pt x="154924" y="1141443"/>
                </a:cubicBezTo>
                <a:cubicBezTo>
                  <a:pt x="194007" y="1163643"/>
                  <a:pt x="228472" y="1192350"/>
                  <a:pt x="263706" y="1219972"/>
                </a:cubicBezTo>
                <a:cubicBezTo>
                  <a:pt x="314160" y="1259456"/>
                  <a:pt x="363843" y="1300026"/>
                  <a:pt x="423231" y="1325916"/>
                </a:cubicBezTo>
                <a:cubicBezTo>
                  <a:pt x="445702" y="1335549"/>
                  <a:pt x="468901" y="1343155"/>
                  <a:pt x="486543" y="1341940"/>
                </a:cubicBezTo>
                <a:cubicBezTo>
                  <a:pt x="421673" y="1296460"/>
                  <a:pt x="360475" y="1247802"/>
                  <a:pt x="305459" y="1191095"/>
                </a:cubicBezTo>
                <a:cubicBezTo>
                  <a:pt x="249875" y="1133856"/>
                  <a:pt x="201123" y="1070982"/>
                  <a:pt x="165967" y="995271"/>
                </a:cubicBezTo>
                <a:cubicBezTo>
                  <a:pt x="162356" y="987370"/>
                  <a:pt x="160109" y="979543"/>
                  <a:pt x="148803" y="982487"/>
                </a:cubicBezTo>
                <a:cubicBezTo>
                  <a:pt x="143684" y="983707"/>
                  <a:pt x="141844" y="978971"/>
                  <a:pt x="142975" y="973711"/>
                </a:cubicBezTo>
                <a:cubicBezTo>
                  <a:pt x="150059" y="936405"/>
                  <a:pt x="133120" y="916307"/>
                  <a:pt x="107228" y="903165"/>
                </a:cubicBezTo>
                <a:cubicBezTo>
                  <a:pt x="99148" y="898899"/>
                  <a:pt x="98374" y="893659"/>
                  <a:pt x="103961" y="884449"/>
                </a:cubicBezTo>
                <a:cubicBezTo>
                  <a:pt x="111573" y="871720"/>
                  <a:pt x="110228" y="859623"/>
                  <a:pt x="105398" y="848773"/>
                </a:cubicBezTo>
                <a:cubicBezTo>
                  <a:pt x="102652" y="841984"/>
                  <a:pt x="99109" y="835651"/>
                  <a:pt x="96106" y="829222"/>
                </a:cubicBezTo>
                <a:cubicBezTo>
                  <a:pt x="94023" y="825161"/>
                  <a:pt x="90576" y="821026"/>
                  <a:pt x="95233" y="815459"/>
                </a:cubicBezTo>
                <a:cubicBezTo>
                  <a:pt x="99648" y="810569"/>
                  <a:pt x="104350" y="812269"/>
                  <a:pt x="108754" y="813390"/>
                </a:cubicBezTo>
                <a:cubicBezTo>
                  <a:pt x="129926" y="818192"/>
                  <a:pt x="142781" y="832053"/>
                  <a:pt x="149184" y="854012"/>
                </a:cubicBezTo>
                <a:cubicBezTo>
                  <a:pt x="153977" y="870244"/>
                  <a:pt x="158340" y="870424"/>
                  <a:pt x="169922" y="855094"/>
                </a:cubicBezTo>
                <a:cubicBezTo>
                  <a:pt x="178668" y="843430"/>
                  <a:pt x="186813" y="842941"/>
                  <a:pt x="194734" y="849766"/>
                </a:cubicBezTo>
                <a:cubicBezTo>
                  <a:pt x="198964" y="853131"/>
                  <a:pt x="201642" y="858351"/>
                  <a:pt x="204833" y="862849"/>
                </a:cubicBezTo>
                <a:cubicBezTo>
                  <a:pt x="220829" y="886276"/>
                  <a:pt x="237607" y="908933"/>
                  <a:pt x="262674" y="921903"/>
                </a:cubicBezTo>
                <a:cubicBezTo>
                  <a:pt x="273823" y="927843"/>
                  <a:pt x="285713" y="932069"/>
                  <a:pt x="302202" y="923150"/>
                </a:cubicBezTo>
                <a:cubicBezTo>
                  <a:pt x="291351" y="917791"/>
                  <a:pt x="280774" y="918709"/>
                  <a:pt x="270912" y="917286"/>
                </a:cubicBezTo>
                <a:cubicBezTo>
                  <a:pt x="261049" y="915865"/>
                  <a:pt x="255697" y="911748"/>
                  <a:pt x="262498" y="899162"/>
                </a:cubicBezTo>
                <a:cubicBezTo>
                  <a:pt x="266276" y="892170"/>
                  <a:pt x="265774" y="886883"/>
                  <a:pt x="261759" y="882214"/>
                </a:cubicBezTo>
                <a:cubicBezTo>
                  <a:pt x="248848" y="867099"/>
                  <a:pt x="241864" y="844294"/>
                  <a:pt x="216117" y="846941"/>
                </a:cubicBezTo>
                <a:cubicBezTo>
                  <a:pt x="214767" y="847179"/>
                  <a:pt x="213361" y="846162"/>
                  <a:pt x="211969" y="845458"/>
                </a:cubicBezTo>
                <a:cubicBezTo>
                  <a:pt x="206685" y="842913"/>
                  <a:pt x="200848" y="840147"/>
                  <a:pt x="202383" y="831653"/>
                </a:cubicBezTo>
                <a:cubicBezTo>
                  <a:pt x="204188" y="823111"/>
                  <a:pt x="211130" y="819988"/>
                  <a:pt x="217302" y="817950"/>
                </a:cubicBezTo>
                <a:cubicBezTo>
                  <a:pt x="233145" y="812939"/>
                  <a:pt x="245914" y="818592"/>
                  <a:pt x="258185" y="825283"/>
                </a:cubicBezTo>
                <a:cubicBezTo>
                  <a:pt x="288036" y="841837"/>
                  <a:pt x="313015" y="865260"/>
                  <a:pt x="339019" y="887237"/>
                </a:cubicBezTo>
                <a:cubicBezTo>
                  <a:pt x="378027" y="920202"/>
                  <a:pt x="412674" y="959314"/>
                  <a:pt x="455541" y="987171"/>
                </a:cubicBezTo>
                <a:cubicBezTo>
                  <a:pt x="583008" y="1069675"/>
                  <a:pt x="708694" y="1155025"/>
                  <a:pt x="839737" y="1232154"/>
                </a:cubicBezTo>
                <a:cubicBezTo>
                  <a:pt x="888076" y="1260626"/>
                  <a:pt x="937413" y="1287025"/>
                  <a:pt x="987251" y="1312386"/>
                </a:cubicBezTo>
                <a:cubicBezTo>
                  <a:pt x="987438" y="1310454"/>
                  <a:pt x="987654" y="1309151"/>
                  <a:pt x="987828" y="1306906"/>
                </a:cubicBezTo>
                <a:cubicBezTo>
                  <a:pt x="987759" y="1305338"/>
                  <a:pt x="987677" y="1303454"/>
                  <a:pt x="987609" y="1301885"/>
                </a:cubicBezTo>
                <a:cubicBezTo>
                  <a:pt x="952341" y="1285971"/>
                  <a:pt x="917544" y="1268392"/>
                  <a:pt x="883773" y="1249366"/>
                </a:cubicBezTo>
                <a:cubicBezTo>
                  <a:pt x="800867" y="1202326"/>
                  <a:pt x="724387" y="1146562"/>
                  <a:pt x="658689" y="1075926"/>
                </a:cubicBezTo>
                <a:cubicBezTo>
                  <a:pt x="653269" y="1070242"/>
                  <a:pt x="647527" y="1069673"/>
                  <a:pt x="639221" y="1072721"/>
                </a:cubicBezTo>
                <a:cubicBezTo>
                  <a:pt x="612439" y="1082826"/>
                  <a:pt x="603654" y="1074888"/>
                  <a:pt x="607837" y="1046001"/>
                </a:cubicBezTo>
                <a:cubicBezTo>
                  <a:pt x="608886" y="1038856"/>
                  <a:pt x="608910" y="1033160"/>
                  <a:pt x="604057" y="1028006"/>
                </a:cubicBezTo>
                <a:cubicBezTo>
                  <a:pt x="582361" y="1004953"/>
                  <a:pt x="559626" y="983032"/>
                  <a:pt x="535068" y="963012"/>
                </a:cubicBezTo>
                <a:cubicBezTo>
                  <a:pt x="489628" y="926121"/>
                  <a:pt x="441097" y="893257"/>
                  <a:pt x="398492" y="852702"/>
                </a:cubicBezTo>
                <a:cubicBezTo>
                  <a:pt x="385976" y="840363"/>
                  <a:pt x="376348" y="825616"/>
                  <a:pt x="370407" y="808003"/>
                </a:cubicBezTo>
                <a:cubicBezTo>
                  <a:pt x="368512" y="802013"/>
                  <a:pt x="367360" y="794309"/>
                  <a:pt x="373637" y="788457"/>
                </a:cubicBezTo>
                <a:cubicBezTo>
                  <a:pt x="379645" y="782652"/>
                  <a:pt x="384471" y="787178"/>
                  <a:pt x="388957" y="790181"/>
                </a:cubicBezTo>
                <a:cubicBezTo>
                  <a:pt x="407729" y="802365"/>
                  <a:pt x="426784" y="814815"/>
                  <a:pt x="445569" y="827313"/>
                </a:cubicBezTo>
                <a:cubicBezTo>
                  <a:pt x="464624" y="839764"/>
                  <a:pt x="483437" y="852889"/>
                  <a:pt x="503344" y="866138"/>
                </a:cubicBezTo>
                <a:cubicBezTo>
                  <a:pt x="504379" y="858682"/>
                  <a:pt x="500259" y="857827"/>
                  <a:pt x="497988" y="855698"/>
                </a:cubicBezTo>
                <a:cubicBezTo>
                  <a:pt x="465913" y="825620"/>
                  <a:pt x="431003" y="799206"/>
                  <a:pt x="395068" y="774238"/>
                </a:cubicBezTo>
                <a:cubicBezTo>
                  <a:pt x="367267" y="754791"/>
                  <a:pt x="340223" y="733946"/>
                  <a:pt x="321225" y="704090"/>
                </a:cubicBezTo>
                <a:cubicBezTo>
                  <a:pt x="313910" y="692415"/>
                  <a:pt x="309809" y="679538"/>
                  <a:pt x="310772" y="664187"/>
                </a:cubicBezTo>
                <a:cubicBezTo>
                  <a:pt x="311107" y="659384"/>
                  <a:pt x="311442" y="654580"/>
                  <a:pt x="316776" y="652057"/>
                </a:cubicBezTo>
                <a:cubicBezTo>
                  <a:pt x="321044" y="650039"/>
                  <a:pt x="323869" y="652386"/>
                  <a:pt x="326167" y="655144"/>
                </a:cubicBezTo>
                <a:cubicBezTo>
                  <a:pt x="330196" y="660125"/>
                  <a:pt x="334224" y="665107"/>
                  <a:pt x="339819" y="668549"/>
                </a:cubicBezTo>
                <a:cubicBezTo>
                  <a:pt x="373388" y="689190"/>
                  <a:pt x="404905" y="712724"/>
                  <a:pt x="435653" y="737342"/>
                </a:cubicBezTo>
                <a:cubicBezTo>
                  <a:pt x="486133" y="777455"/>
                  <a:pt x="536115" y="818606"/>
                  <a:pt x="594518" y="846882"/>
                </a:cubicBezTo>
                <a:cubicBezTo>
                  <a:pt x="616490" y="857553"/>
                  <a:pt x="639205" y="866511"/>
                  <a:pt x="665142" y="868257"/>
                </a:cubicBezTo>
                <a:cubicBezTo>
                  <a:pt x="664195" y="865262"/>
                  <a:pt x="662491" y="863665"/>
                  <a:pt x="660802" y="862382"/>
                </a:cubicBezTo>
                <a:cubicBezTo>
                  <a:pt x="604283" y="821121"/>
                  <a:pt x="549586" y="777958"/>
                  <a:pt x="499505" y="728286"/>
                </a:cubicBezTo>
                <a:cubicBezTo>
                  <a:pt x="437758" y="667074"/>
                  <a:pt x="384382" y="598058"/>
                  <a:pt x="345927" y="515339"/>
                </a:cubicBezTo>
                <a:cubicBezTo>
                  <a:pt x="344141" y="511860"/>
                  <a:pt x="342910" y="508598"/>
                  <a:pt x="338588" y="509361"/>
                </a:cubicBezTo>
                <a:cubicBezTo>
                  <a:pt x="327525" y="511630"/>
                  <a:pt x="326170" y="505543"/>
                  <a:pt x="327339" y="494900"/>
                </a:cubicBezTo>
                <a:cubicBezTo>
                  <a:pt x="330552" y="468714"/>
                  <a:pt x="322326" y="448660"/>
                  <a:pt x="303055" y="437512"/>
                </a:cubicBezTo>
                <a:cubicBezTo>
                  <a:pt x="289083" y="429226"/>
                  <a:pt x="277325" y="421812"/>
                  <a:pt x="292117" y="398959"/>
                </a:cubicBezTo>
                <a:cubicBezTo>
                  <a:pt x="295694" y="393584"/>
                  <a:pt x="294041" y="386918"/>
                  <a:pt x="292417" y="380879"/>
                </a:cubicBezTo>
                <a:cubicBezTo>
                  <a:pt x="290115" y="371796"/>
                  <a:pt x="285463" y="365027"/>
                  <a:pt x="280259" y="358039"/>
                </a:cubicBezTo>
                <a:cubicBezTo>
                  <a:pt x="277365" y="354122"/>
                  <a:pt x="273863" y="348731"/>
                  <a:pt x="277426" y="343041"/>
                </a:cubicBezTo>
                <a:cubicBezTo>
                  <a:pt x="281488" y="336315"/>
                  <a:pt x="287339" y="339394"/>
                  <a:pt x="292014" y="340466"/>
                </a:cubicBezTo>
                <a:cubicBezTo>
                  <a:pt x="313455" y="345221"/>
                  <a:pt x="326609" y="359662"/>
                  <a:pt x="333039" y="382248"/>
                </a:cubicBezTo>
                <a:cubicBezTo>
                  <a:pt x="337209" y="396693"/>
                  <a:pt x="342383" y="396728"/>
                  <a:pt x="352439" y="383884"/>
                </a:cubicBezTo>
                <a:cubicBezTo>
                  <a:pt x="363791" y="369545"/>
                  <a:pt x="373274" y="368504"/>
                  <a:pt x="381981" y="380883"/>
                </a:cubicBezTo>
                <a:cubicBezTo>
                  <a:pt x="388959" y="391037"/>
                  <a:pt x="394611" y="402058"/>
                  <a:pt x="402615" y="410767"/>
                </a:cubicBezTo>
                <a:cubicBezTo>
                  <a:pt x="424081" y="434810"/>
                  <a:pt x="444293" y="461289"/>
                  <a:pt x="488827" y="452479"/>
                </a:cubicBezTo>
                <a:cubicBezTo>
                  <a:pt x="476447" y="443279"/>
                  <a:pt x="464047" y="446100"/>
                  <a:pt x="453360" y="444507"/>
                </a:cubicBezTo>
                <a:cubicBezTo>
                  <a:pt x="445687" y="443331"/>
                  <a:pt x="437918" y="439958"/>
                  <a:pt x="444814" y="429568"/>
                </a:cubicBezTo>
                <a:cubicBezTo>
                  <a:pt x="452737" y="417733"/>
                  <a:pt x="447628" y="412942"/>
                  <a:pt x="442720" y="406534"/>
                </a:cubicBezTo>
                <a:cubicBezTo>
                  <a:pt x="431444" y="391445"/>
                  <a:pt x="422234" y="373778"/>
                  <a:pt x="399647" y="373970"/>
                </a:cubicBezTo>
                <a:cubicBezTo>
                  <a:pt x="396107" y="373962"/>
                  <a:pt x="393255" y="370986"/>
                  <a:pt x="390458" y="369266"/>
                </a:cubicBezTo>
                <a:cubicBezTo>
                  <a:pt x="386539" y="366795"/>
                  <a:pt x="383146" y="363915"/>
                  <a:pt x="384776" y="357618"/>
                </a:cubicBezTo>
                <a:cubicBezTo>
                  <a:pt x="386436" y="351948"/>
                  <a:pt x="390351" y="348094"/>
                  <a:pt x="395456" y="346561"/>
                </a:cubicBezTo>
                <a:cubicBezTo>
                  <a:pt x="400022" y="345122"/>
                  <a:pt x="404870" y="343950"/>
                  <a:pt x="409490" y="343767"/>
                </a:cubicBezTo>
                <a:cubicBezTo>
                  <a:pt x="430118" y="342340"/>
                  <a:pt x="444782" y="353984"/>
                  <a:pt x="459406" y="364686"/>
                </a:cubicBezTo>
                <a:cubicBezTo>
                  <a:pt x="510573" y="401831"/>
                  <a:pt x="556044" y="445675"/>
                  <a:pt x="603593" y="487253"/>
                </a:cubicBezTo>
                <a:cubicBezTo>
                  <a:pt x="651129" y="528518"/>
                  <a:pt x="706332" y="558308"/>
                  <a:pt x="758457" y="592438"/>
                </a:cubicBezTo>
                <a:cubicBezTo>
                  <a:pt x="878695" y="671475"/>
                  <a:pt x="999459" y="750102"/>
                  <a:pt x="1126835" y="818073"/>
                </a:cubicBezTo>
                <a:cubicBezTo>
                  <a:pt x="1251416" y="884324"/>
                  <a:pt x="1667647" y="915225"/>
                  <a:pt x="1748686" y="913256"/>
                </a:cubicBezTo>
                <a:cubicBezTo>
                  <a:pt x="1852285" y="910467"/>
                  <a:pt x="2096505" y="873683"/>
                  <a:pt x="2345605" y="842682"/>
                </a:cubicBezTo>
                <a:cubicBezTo>
                  <a:pt x="2373756" y="838977"/>
                  <a:pt x="2401379" y="835684"/>
                  <a:pt x="2430665" y="833044"/>
                </a:cubicBezTo>
                <a:cubicBezTo>
                  <a:pt x="3260397" y="757430"/>
                  <a:pt x="3845073" y="368944"/>
                  <a:pt x="3874549" y="345713"/>
                </a:cubicBezTo>
                <a:cubicBezTo>
                  <a:pt x="3921930" y="308568"/>
                  <a:pt x="4079617" y="235190"/>
                  <a:pt x="4079914" y="235770"/>
                </a:cubicBezTo>
                <a:cubicBezTo>
                  <a:pt x="4083430" y="241475"/>
                  <a:pt x="4101322" y="245987"/>
                  <a:pt x="4115814" y="249002"/>
                </a:cubicBezTo>
                <a:lnTo>
                  <a:pt x="4129591" y="251735"/>
                </a:lnTo>
                <a:lnTo>
                  <a:pt x="4131313" y="253264"/>
                </a:lnTo>
                <a:cubicBezTo>
                  <a:pt x="4136355" y="253402"/>
                  <a:pt x="4136103" y="253090"/>
                  <a:pt x="4132779" y="252368"/>
                </a:cubicBezTo>
                <a:lnTo>
                  <a:pt x="4129591" y="251735"/>
                </a:lnTo>
                <a:lnTo>
                  <a:pt x="4126781" y="249241"/>
                </a:lnTo>
                <a:cubicBezTo>
                  <a:pt x="4126067" y="246916"/>
                  <a:pt x="4126005" y="243923"/>
                  <a:pt x="4126159" y="241207"/>
                </a:cubicBezTo>
                <a:cubicBezTo>
                  <a:pt x="4126893" y="226844"/>
                  <a:pt x="4132343" y="214496"/>
                  <a:pt x="4145347" y="206824"/>
                </a:cubicBezTo>
                <a:cubicBezTo>
                  <a:pt x="4157825" y="199562"/>
                  <a:pt x="4170601" y="192878"/>
                  <a:pt x="4183377" y="186195"/>
                </a:cubicBezTo>
                <a:cubicBezTo>
                  <a:pt x="4194019" y="180522"/>
                  <a:pt x="4201312" y="179234"/>
                  <a:pt x="4203065" y="194422"/>
                </a:cubicBezTo>
                <a:cubicBezTo>
                  <a:pt x="4204816" y="209612"/>
                  <a:pt x="4219976" y="213894"/>
                  <a:pt x="4228763" y="203170"/>
                </a:cubicBezTo>
                <a:cubicBezTo>
                  <a:pt x="4263132" y="161048"/>
                  <a:pt x="4304408" y="127512"/>
                  <a:pt x="4343373" y="90903"/>
                </a:cubicBezTo>
                <a:cubicBezTo>
                  <a:pt x="4370579" y="65543"/>
                  <a:pt x="4399217" y="41828"/>
                  <a:pt x="4421541" y="10686"/>
                </a:cubicBezTo>
                <a:cubicBezTo>
                  <a:pt x="4425645" y="4902"/>
                  <a:pt x="4429395" y="-2718"/>
                  <a:pt x="4437179" y="969"/>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2" name="Picture 1">
            <a:extLst>
              <a:ext uri="{FF2B5EF4-FFF2-40B4-BE49-F238E27FC236}">
                <a16:creationId xmlns:a16="http://schemas.microsoft.com/office/drawing/2014/main" id="{3C30ADB3-C779-3C59-40E9-1058A0297579}"/>
              </a:ext>
            </a:extLst>
          </p:cNvPr>
          <p:cNvPicPr>
            <a:picLocks noChangeAspect="1"/>
          </p:cNvPicPr>
          <p:nvPr/>
        </p:nvPicPr>
        <p:blipFill>
          <a:blip r:embed="rId2"/>
          <a:stretch>
            <a:fillRect/>
          </a:stretch>
        </p:blipFill>
        <p:spPr>
          <a:xfrm>
            <a:off x="6938603" y="3734199"/>
            <a:ext cx="2766872" cy="114097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FC79BDF-2958-02FA-8BDB-3549F6D6D365}"/>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a:t>
            </a:fld>
            <a:endParaRPr lang="en-US" sz="1200">
              <a:solidFill>
                <a:schemeClr val="tx1">
                  <a:lumMod val="50000"/>
                  <a:lumOff val="50000"/>
                </a:schemeClr>
              </a:solidFill>
              <a:latin typeface="Calibri" panose="020F0502020204030204"/>
            </a:endParaRPr>
          </a:p>
        </p:txBody>
      </p:sp>
      <p:graphicFrame>
        <p:nvGraphicFramePr>
          <p:cNvPr id="21" name="Content Placeholder 2">
            <a:extLst>
              <a:ext uri="{FF2B5EF4-FFF2-40B4-BE49-F238E27FC236}">
                <a16:creationId xmlns:a16="http://schemas.microsoft.com/office/drawing/2014/main" id="{46E31DEE-D537-D0C7-45E3-DA5E1131A8EB}"/>
              </a:ext>
            </a:extLst>
          </p:cNvPr>
          <p:cNvGraphicFramePr/>
          <p:nvPr>
            <p:extLst>
              <p:ext uri="{D42A27DB-BD31-4B8C-83A1-F6EECF244321}">
                <p14:modId xmlns:p14="http://schemas.microsoft.com/office/powerpoint/2010/main" val="33022550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002C20-86F6-46B0-8392-A37CAC548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4614759" cy="4163337"/>
          </a:xfrm>
          <a:prstGeom prst="rect">
            <a:avLst/>
          </a:prstGeom>
        </p:spPr>
        <p:txBody>
          <a:bodyPr vert="horz" lIns="91440" tIns="45720" rIns="91440" bIns="45720" rtlCol="0">
            <a:normAutofit/>
          </a:bodyPr>
          <a:lstStyle/>
          <a:p>
            <a:r>
              <a:rPr lang="en-US" sz="1900" b="0" i="0">
                <a:effectLst/>
              </a:rPr>
              <a:t>The average mass of payloads carried by the F9 v1.1 booster version</a:t>
            </a:r>
          </a:p>
          <a:p>
            <a:endParaRPr lang="en-US" sz="1900" u="none" strike="noStrike" baseline="0"/>
          </a:p>
          <a:p>
            <a:endParaRPr lang="en-US" sz="1900" b="0" i="0">
              <a:effectLst/>
            </a:endParaRPr>
          </a:p>
          <a:p>
            <a:endParaRPr lang="en-US" sz="1900"/>
          </a:p>
          <a:p>
            <a:endParaRPr lang="en-US" sz="1900" b="0" i="0">
              <a:effectLst/>
            </a:endParaRPr>
          </a:p>
          <a:p>
            <a:endParaRPr lang="en-US" sz="1900"/>
          </a:p>
          <a:p>
            <a:endParaRPr lang="en-US" sz="1900" b="0" i="0">
              <a:effectLst/>
            </a:endParaRPr>
          </a:p>
          <a:p>
            <a:r>
              <a:rPr lang="en-US" sz="1900" b="0" i="0">
                <a:effectLst/>
              </a:rPr>
              <a:t>By filtering the data based on the booster version mentioned earlier and computing the mean of the payload mass, we arrived at a figure of 2,928 kg.</a:t>
            </a:r>
            <a:endParaRPr lang="en-US" sz="1900"/>
          </a:p>
          <a:p>
            <a:endParaRPr lang="en-US" sz="1900" b="0" i="0" u="none" strike="noStrike" baseline="0"/>
          </a:p>
        </p:txBody>
      </p:sp>
      <p:sp>
        <p:nvSpPr>
          <p:cNvPr id="15" name="Freeform: Shape 14">
            <a:extLst>
              <a:ext uri="{FF2B5EF4-FFF2-40B4-BE49-F238E27FC236}">
                <a16:creationId xmlns:a16="http://schemas.microsoft.com/office/drawing/2014/main" id="{C2972F54-37E5-4215-8174-927CD8DD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247" y="1844620"/>
            <a:ext cx="5004044" cy="4257439"/>
          </a:xfrm>
          <a:custGeom>
            <a:avLst/>
            <a:gdLst>
              <a:gd name="connsiteX0" fmla="*/ 4996703 w 5004044"/>
              <a:gd name="connsiteY0" fmla="*/ 1884419 h 4257439"/>
              <a:gd name="connsiteX1" fmla="*/ 4999558 w 5004044"/>
              <a:gd name="connsiteY1" fmla="*/ 1895448 h 4257439"/>
              <a:gd name="connsiteX2" fmla="*/ 4998919 w 5004044"/>
              <a:gd name="connsiteY2" fmla="*/ 1955002 h 4257439"/>
              <a:gd name="connsiteX3" fmla="*/ 4997257 w 5004044"/>
              <a:gd name="connsiteY3" fmla="*/ 1954563 h 4257439"/>
              <a:gd name="connsiteX4" fmla="*/ 4997288 w 5004044"/>
              <a:gd name="connsiteY4" fmla="*/ 1935420 h 4257439"/>
              <a:gd name="connsiteX5" fmla="*/ 4996971 w 5004044"/>
              <a:gd name="connsiteY5" fmla="*/ 1897199 h 4257439"/>
              <a:gd name="connsiteX6" fmla="*/ 4995619 w 5004044"/>
              <a:gd name="connsiteY6" fmla="*/ 1855413 h 4257439"/>
              <a:gd name="connsiteX7" fmla="*/ 4996377 w 5004044"/>
              <a:gd name="connsiteY7" fmla="*/ 1868871 h 4257439"/>
              <a:gd name="connsiteX8" fmla="*/ 4996703 w 5004044"/>
              <a:gd name="connsiteY8" fmla="*/ 1884419 h 4257439"/>
              <a:gd name="connsiteX9" fmla="*/ 4993479 w 5004044"/>
              <a:gd name="connsiteY9" fmla="*/ 1871969 h 4257439"/>
              <a:gd name="connsiteX10" fmla="*/ 4994448 w 5004044"/>
              <a:gd name="connsiteY10" fmla="*/ 1857988 h 4257439"/>
              <a:gd name="connsiteX11" fmla="*/ 4995619 w 5004044"/>
              <a:gd name="connsiteY11" fmla="*/ 1855413 h 4257439"/>
              <a:gd name="connsiteX12" fmla="*/ 561880 w 5004044"/>
              <a:gd name="connsiteY12" fmla="*/ 1402651 h 4257439"/>
              <a:gd name="connsiteX13" fmla="*/ 559343 w 5004044"/>
              <a:gd name="connsiteY13" fmla="*/ 1406893 h 4257439"/>
              <a:gd name="connsiteX14" fmla="*/ 576521 w 5004044"/>
              <a:gd name="connsiteY14" fmla="*/ 1419992 h 4257439"/>
              <a:gd name="connsiteX15" fmla="*/ 596259 w 5004044"/>
              <a:gd name="connsiteY15" fmla="*/ 1423150 h 4257439"/>
              <a:gd name="connsiteX16" fmla="*/ 561880 w 5004044"/>
              <a:gd name="connsiteY16" fmla="*/ 1402651 h 4257439"/>
              <a:gd name="connsiteX17" fmla="*/ 741490 w 5004044"/>
              <a:gd name="connsiteY17" fmla="*/ 927208 h 4257439"/>
              <a:gd name="connsiteX18" fmla="*/ 944973 w 5004044"/>
              <a:gd name="connsiteY18" fmla="*/ 1054807 h 4257439"/>
              <a:gd name="connsiteX19" fmla="*/ 947781 w 5004044"/>
              <a:gd name="connsiteY19" fmla="*/ 1050516 h 4257439"/>
              <a:gd name="connsiteX20" fmla="*/ 741490 w 5004044"/>
              <a:gd name="connsiteY20" fmla="*/ 927208 h 4257439"/>
              <a:gd name="connsiteX21" fmla="*/ 4437179 w 5004044"/>
              <a:gd name="connsiteY21" fmla="*/ 969 h 4257439"/>
              <a:gd name="connsiteX22" fmla="*/ 4444201 w 5004044"/>
              <a:gd name="connsiteY22" fmla="*/ 18389 h 4257439"/>
              <a:gd name="connsiteX23" fmla="*/ 4430319 w 5004044"/>
              <a:gd name="connsiteY23" fmla="*/ 49621 h 4257439"/>
              <a:gd name="connsiteX24" fmla="*/ 4455614 w 5004044"/>
              <a:gd name="connsiteY24" fmla="*/ 105249 h 4257439"/>
              <a:gd name="connsiteX25" fmla="*/ 4563529 w 5004044"/>
              <a:gd name="connsiteY25" fmla="*/ 89046 h 4257439"/>
              <a:gd name="connsiteX26" fmla="*/ 4575967 w 5004044"/>
              <a:gd name="connsiteY26" fmla="*/ 105828 h 4257439"/>
              <a:gd name="connsiteX27" fmla="*/ 4581177 w 5004044"/>
              <a:gd name="connsiteY27" fmla="*/ 187773 h 4257439"/>
              <a:gd name="connsiteX28" fmla="*/ 4586660 w 5004044"/>
              <a:gd name="connsiteY28" fmla="*/ 207364 h 4257439"/>
              <a:gd name="connsiteX29" fmla="*/ 4601641 w 5004044"/>
              <a:gd name="connsiteY29" fmla="*/ 294858 h 4257439"/>
              <a:gd name="connsiteX30" fmla="*/ 4662523 w 5004044"/>
              <a:gd name="connsiteY30" fmla="*/ 423590 h 4257439"/>
              <a:gd name="connsiteX31" fmla="*/ 4724560 w 5004044"/>
              <a:gd name="connsiteY31" fmla="*/ 497719 h 4257439"/>
              <a:gd name="connsiteX32" fmla="*/ 4732841 w 5004044"/>
              <a:gd name="connsiteY32" fmla="*/ 519029 h 4257439"/>
              <a:gd name="connsiteX33" fmla="*/ 4749643 w 5004044"/>
              <a:gd name="connsiteY33" fmla="*/ 604622 h 4257439"/>
              <a:gd name="connsiteX34" fmla="*/ 4744753 w 5004044"/>
              <a:gd name="connsiteY34" fmla="*/ 623512 h 4257439"/>
              <a:gd name="connsiteX35" fmla="*/ 4720006 w 5004044"/>
              <a:gd name="connsiteY35" fmla="*/ 649070 h 4257439"/>
              <a:gd name="connsiteX36" fmla="*/ 4700653 w 5004044"/>
              <a:gd name="connsiteY36" fmla="*/ 704672 h 4257439"/>
              <a:gd name="connsiteX37" fmla="*/ 4662297 w 5004044"/>
              <a:gd name="connsiteY37" fmla="*/ 786401 h 4257439"/>
              <a:gd name="connsiteX38" fmla="*/ 4642954 w 5004044"/>
              <a:gd name="connsiteY38" fmla="*/ 811006 h 4257439"/>
              <a:gd name="connsiteX39" fmla="*/ 4658781 w 5004044"/>
              <a:gd name="connsiteY39" fmla="*/ 824342 h 4257439"/>
              <a:gd name="connsiteX40" fmla="*/ 4713981 w 5004044"/>
              <a:gd name="connsiteY40" fmla="*/ 916441 h 4257439"/>
              <a:gd name="connsiteX41" fmla="*/ 4642145 w 5004044"/>
              <a:gd name="connsiteY41" fmla="*/ 1035706 h 4257439"/>
              <a:gd name="connsiteX42" fmla="*/ 4604059 w 5004044"/>
              <a:gd name="connsiteY42" fmla="*/ 1073741 h 4257439"/>
              <a:gd name="connsiteX43" fmla="*/ 4680437 w 5004044"/>
              <a:gd name="connsiteY43" fmla="*/ 1071013 h 4257439"/>
              <a:gd name="connsiteX44" fmla="*/ 4708843 w 5004044"/>
              <a:gd name="connsiteY44" fmla="*/ 1110593 h 4257439"/>
              <a:gd name="connsiteX45" fmla="*/ 4721433 w 5004044"/>
              <a:gd name="connsiteY45" fmla="*/ 1130828 h 4257439"/>
              <a:gd name="connsiteX46" fmla="*/ 4799050 w 5004044"/>
              <a:gd name="connsiteY46" fmla="*/ 1256288 h 4257439"/>
              <a:gd name="connsiteX47" fmla="*/ 4788849 w 5004044"/>
              <a:gd name="connsiteY47" fmla="*/ 1296992 h 4257439"/>
              <a:gd name="connsiteX48" fmla="*/ 4677593 w 5004044"/>
              <a:gd name="connsiteY48" fmla="*/ 1504814 h 4257439"/>
              <a:gd name="connsiteX49" fmla="*/ 4806838 w 5004044"/>
              <a:gd name="connsiteY49" fmla="*/ 1534504 h 4257439"/>
              <a:gd name="connsiteX50" fmla="*/ 4818253 w 5004044"/>
              <a:gd name="connsiteY50" fmla="*/ 1621364 h 4257439"/>
              <a:gd name="connsiteX51" fmla="*/ 4887405 w 5004044"/>
              <a:gd name="connsiteY51" fmla="*/ 1708784 h 4257439"/>
              <a:gd name="connsiteX52" fmla="*/ 4987017 w 5004044"/>
              <a:gd name="connsiteY52" fmla="*/ 1847008 h 4257439"/>
              <a:gd name="connsiteX53" fmla="*/ 4993479 w 5004044"/>
              <a:gd name="connsiteY53" fmla="*/ 1871969 h 4257439"/>
              <a:gd name="connsiteX54" fmla="*/ 4993260 w 5004044"/>
              <a:gd name="connsiteY54" fmla="*/ 1875137 h 4257439"/>
              <a:gd name="connsiteX55" fmla="*/ 4990437 w 5004044"/>
              <a:gd name="connsiteY55" fmla="*/ 1933934 h 4257439"/>
              <a:gd name="connsiteX56" fmla="*/ 4989378 w 5004044"/>
              <a:gd name="connsiteY56" fmla="*/ 1952477 h 4257439"/>
              <a:gd name="connsiteX57" fmla="*/ 4982628 w 5004044"/>
              <a:gd name="connsiteY57" fmla="*/ 1950690 h 4257439"/>
              <a:gd name="connsiteX58" fmla="*/ 4970479 w 5004044"/>
              <a:gd name="connsiteY58" fmla="*/ 1944168 h 4257439"/>
              <a:gd name="connsiteX59" fmla="*/ 4961645 w 5004044"/>
              <a:gd name="connsiteY59" fmla="*/ 1968944 h 4257439"/>
              <a:gd name="connsiteX60" fmla="*/ 4980262 w 5004044"/>
              <a:gd name="connsiteY60" fmla="*/ 2014997 h 4257439"/>
              <a:gd name="connsiteX61" fmla="*/ 4988607 w 5004044"/>
              <a:gd name="connsiteY61" fmla="*/ 1965973 h 4257439"/>
              <a:gd name="connsiteX62" fmla="*/ 4989378 w 5004044"/>
              <a:gd name="connsiteY62" fmla="*/ 1952477 h 4257439"/>
              <a:gd name="connsiteX63" fmla="*/ 4997257 w 5004044"/>
              <a:gd name="connsiteY63" fmla="*/ 1954563 h 4257439"/>
              <a:gd name="connsiteX64" fmla="*/ 4997217 w 5004044"/>
              <a:gd name="connsiteY64" fmla="*/ 1978557 h 4257439"/>
              <a:gd name="connsiteX65" fmla="*/ 4990810 w 5004044"/>
              <a:gd name="connsiteY65" fmla="*/ 2100744 h 4257439"/>
              <a:gd name="connsiteX66" fmla="*/ 4889713 w 5004044"/>
              <a:gd name="connsiteY66" fmla="*/ 2285583 h 4257439"/>
              <a:gd name="connsiteX67" fmla="*/ 4803440 w 5004044"/>
              <a:gd name="connsiteY67" fmla="*/ 2367231 h 4257439"/>
              <a:gd name="connsiteX68" fmla="*/ 4613356 w 5004044"/>
              <a:gd name="connsiteY68" fmla="*/ 2702512 h 4257439"/>
              <a:gd name="connsiteX69" fmla="*/ 4553563 w 5004044"/>
              <a:gd name="connsiteY69" fmla="*/ 2810797 h 4257439"/>
              <a:gd name="connsiteX70" fmla="*/ 4602347 w 5004044"/>
              <a:gd name="connsiteY70" fmla="*/ 2836976 h 4257439"/>
              <a:gd name="connsiteX71" fmla="*/ 4516285 w 5004044"/>
              <a:gd name="connsiteY71" fmla="*/ 2954642 h 4257439"/>
              <a:gd name="connsiteX72" fmla="*/ 4414507 w 5004044"/>
              <a:gd name="connsiteY72" fmla="*/ 3086467 h 4257439"/>
              <a:gd name="connsiteX73" fmla="*/ 2327617 w 5004044"/>
              <a:gd name="connsiteY73" fmla="*/ 4253752 h 4257439"/>
              <a:gd name="connsiteX74" fmla="*/ 1214971 w 5004044"/>
              <a:gd name="connsiteY74" fmla="*/ 4203137 h 4257439"/>
              <a:gd name="connsiteX75" fmla="*/ 894535 w 5004044"/>
              <a:gd name="connsiteY75" fmla="*/ 4109150 h 4257439"/>
              <a:gd name="connsiteX76" fmla="*/ 781596 w 5004044"/>
              <a:gd name="connsiteY76" fmla="*/ 3991505 h 4257439"/>
              <a:gd name="connsiteX77" fmla="*/ 742373 w 5004044"/>
              <a:gd name="connsiteY77" fmla="*/ 3959843 h 4257439"/>
              <a:gd name="connsiteX78" fmla="*/ 646723 w 5004044"/>
              <a:gd name="connsiteY78" fmla="*/ 3926438 h 4257439"/>
              <a:gd name="connsiteX79" fmla="*/ 478839 w 5004044"/>
              <a:gd name="connsiteY79" fmla="*/ 3847272 h 4257439"/>
              <a:gd name="connsiteX80" fmla="*/ 537744 w 5004044"/>
              <a:gd name="connsiteY80" fmla="*/ 3812205 h 4257439"/>
              <a:gd name="connsiteX81" fmla="*/ 712950 w 5004044"/>
              <a:gd name="connsiteY81" fmla="*/ 3847065 h 4257439"/>
              <a:gd name="connsiteX82" fmla="*/ 839053 w 5004044"/>
              <a:gd name="connsiteY82" fmla="*/ 3842201 h 4257439"/>
              <a:gd name="connsiteX83" fmla="*/ 657388 w 5004044"/>
              <a:gd name="connsiteY83" fmla="*/ 3759142 h 4257439"/>
              <a:gd name="connsiteX84" fmla="*/ 479902 w 5004044"/>
              <a:gd name="connsiteY84" fmla="*/ 3640872 h 4257439"/>
              <a:gd name="connsiteX85" fmla="*/ 612982 w 5004044"/>
              <a:gd name="connsiteY85" fmla="*/ 3646162 h 4257439"/>
              <a:gd name="connsiteX86" fmla="*/ 617779 w 5004044"/>
              <a:gd name="connsiteY86" fmla="*/ 3625073 h 4257439"/>
              <a:gd name="connsiteX87" fmla="*/ 495792 w 5004044"/>
              <a:gd name="connsiteY87" fmla="*/ 3468542 h 4257439"/>
              <a:gd name="connsiteX88" fmla="*/ 436221 w 5004044"/>
              <a:gd name="connsiteY88" fmla="*/ 3407261 h 4257439"/>
              <a:gd name="connsiteX89" fmla="*/ 172652 w 5004044"/>
              <a:gd name="connsiteY89" fmla="*/ 3237768 h 4257439"/>
              <a:gd name="connsiteX90" fmla="*/ 417805 w 5004044"/>
              <a:gd name="connsiteY90" fmla="*/ 3290959 h 4257439"/>
              <a:gd name="connsiteX91" fmla="*/ 159629 w 5004044"/>
              <a:gd name="connsiteY91" fmla="*/ 3126522 h 4257439"/>
              <a:gd name="connsiteX92" fmla="*/ 35515 w 5004044"/>
              <a:gd name="connsiteY92" fmla="*/ 3070942 h 4257439"/>
              <a:gd name="connsiteX93" fmla="*/ 3001 w 5004044"/>
              <a:gd name="connsiteY93" fmla="*/ 3030820 h 4257439"/>
              <a:gd name="connsiteX94" fmla="*/ 56337 w 5004044"/>
              <a:gd name="connsiteY94" fmla="*/ 3011602 h 4257439"/>
              <a:gd name="connsiteX95" fmla="*/ 221626 w 5004044"/>
              <a:gd name="connsiteY95" fmla="*/ 3000137 h 4257439"/>
              <a:gd name="connsiteX96" fmla="*/ 12079 w 5004044"/>
              <a:gd name="connsiteY96" fmla="*/ 2895750 h 4257439"/>
              <a:gd name="connsiteX97" fmla="*/ 165389 w 5004044"/>
              <a:gd name="connsiteY97" fmla="*/ 2890511 h 4257439"/>
              <a:gd name="connsiteX98" fmla="*/ 206743 w 5004044"/>
              <a:gd name="connsiteY98" fmla="*/ 2827546 h 4257439"/>
              <a:gd name="connsiteX99" fmla="*/ 273631 w 5004044"/>
              <a:gd name="connsiteY99" fmla="*/ 2725917 h 4257439"/>
              <a:gd name="connsiteX100" fmla="*/ 320364 w 5004044"/>
              <a:gd name="connsiteY100" fmla="*/ 2667696 h 4257439"/>
              <a:gd name="connsiteX101" fmla="*/ 334074 w 5004044"/>
              <a:gd name="connsiteY101" fmla="*/ 2507770 h 4257439"/>
              <a:gd name="connsiteX102" fmla="*/ 284207 w 5004044"/>
              <a:gd name="connsiteY102" fmla="*/ 2344516 h 4257439"/>
              <a:gd name="connsiteX103" fmla="*/ 166166 w 5004044"/>
              <a:gd name="connsiteY103" fmla="*/ 2278376 h 4257439"/>
              <a:gd name="connsiteX104" fmla="*/ 194891 w 5004044"/>
              <a:gd name="connsiteY104" fmla="*/ 2175576 h 4257439"/>
              <a:gd name="connsiteX105" fmla="*/ 440332 w 5004044"/>
              <a:gd name="connsiteY105" fmla="*/ 2191712 h 4257439"/>
              <a:gd name="connsiteX106" fmla="*/ 63051 w 5004044"/>
              <a:gd name="connsiteY106" fmla="*/ 1942979 h 4257439"/>
              <a:gd name="connsiteX107" fmla="*/ 123612 w 5004044"/>
              <a:gd name="connsiteY107" fmla="*/ 1920903 h 4257439"/>
              <a:gd name="connsiteX108" fmla="*/ 120386 w 5004044"/>
              <a:gd name="connsiteY108" fmla="*/ 1903128 h 4257439"/>
              <a:gd name="connsiteX109" fmla="*/ 119318 w 5004044"/>
              <a:gd name="connsiteY109" fmla="*/ 1791355 h 4257439"/>
              <a:gd name="connsiteX110" fmla="*/ 127081 w 5004044"/>
              <a:gd name="connsiteY110" fmla="*/ 1738431 h 4257439"/>
              <a:gd name="connsiteX111" fmla="*/ 108310 w 5004044"/>
              <a:gd name="connsiteY111" fmla="*/ 1682600 h 4257439"/>
              <a:gd name="connsiteX112" fmla="*/ 385468 w 5004044"/>
              <a:gd name="connsiteY112" fmla="*/ 1739315 h 4257439"/>
              <a:gd name="connsiteX113" fmla="*/ 599777 w 5004044"/>
              <a:gd name="connsiteY113" fmla="*/ 1722044 h 4257439"/>
              <a:gd name="connsiteX114" fmla="*/ 593006 w 5004044"/>
              <a:gd name="connsiteY114" fmla="*/ 1716597 h 4257439"/>
              <a:gd name="connsiteX115" fmla="*/ 485736 w 5004044"/>
              <a:gd name="connsiteY115" fmla="*/ 1591625 h 4257439"/>
              <a:gd name="connsiteX116" fmla="*/ 481534 w 5004044"/>
              <a:gd name="connsiteY116" fmla="*/ 1588888 h 4257439"/>
              <a:gd name="connsiteX117" fmla="*/ 461623 w 5004044"/>
              <a:gd name="connsiteY117" fmla="*/ 1569314 h 4257439"/>
              <a:gd name="connsiteX118" fmla="*/ 441172 w 5004044"/>
              <a:gd name="connsiteY118" fmla="*/ 1549836 h 4257439"/>
              <a:gd name="connsiteX119" fmla="*/ 438173 w 5004044"/>
              <a:gd name="connsiteY119" fmla="*/ 1549732 h 4257439"/>
              <a:gd name="connsiteX120" fmla="*/ 409482 w 5004044"/>
              <a:gd name="connsiteY120" fmla="*/ 1509886 h 4257439"/>
              <a:gd name="connsiteX121" fmla="*/ 401143 w 5004044"/>
              <a:gd name="connsiteY121" fmla="*/ 1480995 h 4257439"/>
              <a:gd name="connsiteX122" fmla="*/ 370772 w 5004044"/>
              <a:gd name="connsiteY122" fmla="*/ 1452514 h 4257439"/>
              <a:gd name="connsiteX123" fmla="*/ 339699 w 5004044"/>
              <a:gd name="connsiteY123" fmla="*/ 1426688 h 4257439"/>
              <a:gd name="connsiteX124" fmla="*/ 265593 w 5004044"/>
              <a:gd name="connsiteY124" fmla="*/ 1412885 h 4257439"/>
              <a:gd name="connsiteX125" fmla="*/ 215085 w 5004044"/>
              <a:gd name="connsiteY125" fmla="*/ 1372144 h 4257439"/>
              <a:gd name="connsiteX126" fmla="*/ 274865 w 5004044"/>
              <a:gd name="connsiteY126" fmla="*/ 1375825 h 4257439"/>
              <a:gd name="connsiteX127" fmla="*/ 219220 w 5004044"/>
              <a:gd name="connsiteY127" fmla="*/ 1329666 h 4257439"/>
              <a:gd name="connsiteX128" fmla="*/ 187322 w 5004044"/>
              <a:gd name="connsiteY128" fmla="*/ 1278682 h 4257439"/>
              <a:gd name="connsiteX129" fmla="*/ 189878 w 5004044"/>
              <a:gd name="connsiteY129" fmla="*/ 1262417 h 4257439"/>
              <a:gd name="connsiteX130" fmla="*/ 204036 w 5004044"/>
              <a:gd name="connsiteY130" fmla="*/ 1262449 h 4257439"/>
              <a:gd name="connsiteX131" fmla="*/ 256133 w 5004044"/>
              <a:gd name="connsiteY131" fmla="*/ 1295950 h 4257439"/>
              <a:gd name="connsiteX132" fmla="*/ 323760 w 5004044"/>
              <a:gd name="connsiteY132" fmla="*/ 1342208 h 4257439"/>
              <a:gd name="connsiteX133" fmla="*/ 219957 w 5004044"/>
              <a:gd name="connsiteY133" fmla="*/ 1252997 h 4257439"/>
              <a:gd name="connsiteX134" fmla="*/ 145267 w 5004044"/>
              <a:gd name="connsiteY134" fmla="*/ 1188376 h 4257439"/>
              <a:gd name="connsiteX135" fmla="*/ 127649 w 5004044"/>
              <a:gd name="connsiteY135" fmla="*/ 1140248 h 4257439"/>
              <a:gd name="connsiteX136" fmla="*/ 133301 w 5004044"/>
              <a:gd name="connsiteY136" fmla="*/ 1126283 h 4257439"/>
              <a:gd name="connsiteX137" fmla="*/ 144665 w 5004044"/>
              <a:gd name="connsiteY137" fmla="*/ 1130919 h 4257439"/>
              <a:gd name="connsiteX138" fmla="*/ 154924 w 5004044"/>
              <a:gd name="connsiteY138" fmla="*/ 1141443 h 4257439"/>
              <a:gd name="connsiteX139" fmla="*/ 263706 w 5004044"/>
              <a:gd name="connsiteY139" fmla="*/ 1219972 h 4257439"/>
              <a:gd name="connsiteX140" fmla="*/ 423231 w 5004044"/>
              <a:gd name="connsiteY140" fmla="*/ 1325916 h 4257439"/>
              <a:gd name="connsiteX141" fmla="*/ 486543 w 5004044"/>
              <a:gd name="connsiteY141" fmla="*/ 1341940 h 4257439"/>
              <a:gd name="connsiteX142" fmla="*/ 305459 w 5004044"/>
              <a:gd name="connsiteY142" fmla="*/ 1191095 h 4257439"/>
              <a:gd name="connsiteX143" fmla="*/ 165967 w 5004044"/>
              <a:gd name="connsiteY143" fmla="*/ 995271 h 4257439"/>
              <a:gd name="connsiteX144" fmla="*/ 148803 w 5004044"/>
              <a:gd name="connsiteY144" fmla="*/ 982487 h 4257439"/>
              <a:gd name="connsiteX145" fmla="*/ 142975 w 5004044"/>
              <a:gd name="connsiteY145" fmla="*/ 973711 h 4257439"/>
              <a:gd name="connsiteX146" fmla="*/ 107228 w 5004044"/>
              <a:gd name="connsiteY146" fmla="*/ 903165 h 4257439"/>
              <a:gd name="connsiteX147" fmla="*/ 103961 w 5004044"/>
              <a:gd name="connsiteY147" fmla="*/ 884449 h 4257439"/>
              <a:gd name="connsiteX148" fmla="*/ 105398 w 5004044"/>
              <a:gd name="connsiteY148" fmla="*/ 848773 h 4257439"/>
              <a:gd name="connsiteX149" fmla="*/ 96106 w 5004044"/>
              <a:gd name="connsiteY149" fmla="*/ 829222 h 4257439"/>
              <a:gd name="connsiteX150" fmla="*/ 95233 w 5004044"/>
              <a:gd name="connsiteY150" fmla="*/ 815459 h 4257439"/>
              <a:gd name="connsiteX151" fmla="*/ 108754 w 5004044"/>
              <a:gd name="connsiteY151" fmla="*/ 813390 h 4257439"/>
              <a:gd name="connsiteX152" fmla="*/ 149184 w 5004044"/>
              <a:gd name="connsiteY152" fmla="*/ 854012 h 4257439"/>
              <a:gd name="connsiteX153" fmla="*/ 169922 w 5004044"/>
              <a:gd name="connsiteY153" fmla="*/ 855094 h 4257439"/>
              <a:gd name="connsiteX154" fmla="*/ 194734 w 5004044"/>
              <a:gd name="connsiteY154" fmla="*/ 849766 h 4257439"/>
              <a:gd name="connsiteX155" fmla="*/ 204833 w 5004044"/>
              <a:gd name="connsiteY155" fmla="*/ 862849 h 4257439"/>
              <a:gd name="connsiteX156" fmla="*/ 262674 w 5004044"/>
              <a:gd name="connsiteY156" fmla="*/ 921903 h 4257439"/>
              <a:gd name="connsiteX157" fmla="*/ 302202 w 5004044"/>
              <a:gd name="connsiteY157" fmla="*/ 923150 h 4257439"/>
              <a:gd name="connsiteX158" fmla="*/ 270912 w 5004044"/>
              <a:gd name="connsiteY158" fmla="*/ 917286 h 4257439"/>
              <a:gd name="connsiteX159" fmla="*/ 262498 w 5004044"/>
              <a:gd name="connsiteY159" fmla="*/ 899162 h 4257439"/>
              <a:gd name="connsiteX160" fmla="*/ 261759 w 5004044"/>
              <a:gd name="connsiteY160" fmla="*/ 882214 h 4257439"/>
              <a:gd name="connsiteX161" fmla="*/ 216117 w 5004044"/>
              <a:gd name="connsiteY161" fmla="*/ 846941 h 4257439"/>
              <a:gd name="connsiteX162" fmla="*/ 211969 w 5004044"/>
              <a:gd name="connsiteY162" fmla="*/ 845458 h 4257439"/>
              <a:gd name="connsiteX163" fmla="*/ 202383 w 5004044"/>
              <a:gd name="connsiteY163" fmla="*/ 831653 h 4257439"/>
              <a:gd name="connsiteX164" fmla="*/ 217302 w 5004044"/>
              <a:gd name="connsiteY164" fmla="*/ 817950 h 4257439"/>
              <a:gd name="connsiteX165" fmla="*/ 258185 w 5004044"/>
              <a:gd name="connsiteY165" fmla="*/ 825283 h 4257439"/>
              <a:gd name="connsiteX166" fmla="*/ 339019 w 5004044"/>
              <a:gd name="connsiteY166" fmla="*/ 887237 h 4257439"/>
              <a:gd name="connsiteX167" fmla="*/ 455541 w 5004044"/>
              <a:gd name="connsiteY167" fmla="*/ 987171 h 4257439"/>
              <a:gd name="connsiteX168" fmla="*/ 839737 w 5004044"/>
              <a:gd name="connsiteY168" fmla="*/ 1232154 h 4257439"/>
              <a:gd name="connsiteX169" fmla="*/ 987251 w 5004044"/>
              <a:gd name="connsiteY169" fmla="*/ 1312386 h 4257439"/>
              <a:gd name="connsiteX170" fmla="*/ 987828 w 5004044"/>
              <a:gd name="connsiteY170" fmla="*/ 1306906 h 4257439"/>
              <a:gd name="connsiteX171" fmla="*/ 987609 w 5004044"/>
              <a:gd name="connsiteY171" fmla="*/ 1301885 h 4257439"/>
              <a:gd name="connsiteX172" fmla="*/ 883773 w 5004044"/>
              <a:gd name="connsiteY172" fmla="*/ 1249366 h 4257439"/>
              <a:gd name="connsiteX173" fmla="*/ 658689 w 5004044"/>
              <a:gd name="connsiteY173" fmla="*/ 1075926 h 4257439"/>
              <a:gd name="connsiteX174" fmla="*/ 639221 w 5004044"/>
              <a:gd name="connsiteY174" fmla="*/ 1072721 h 4257439"/>
              <a:gd name="connsiteX175" fmla="*/ 607837 w 5004044"/>
              <a:gd name="connsiteY175" fmla="*/ 1046001 h 4257439"/>
              <a:gd name="connsiteX176" fmla="*/ 604057 w 5004044"/>
              <a:gd name="connsiteY176" fmla="*/ 1028006 h 4257439"/>
              <a:gd name="connsiteX177" fmla="*/ 535068 w 5004044"/>
              <a:gd name="connsiteY177" fmla="*/ 963012 h 4257439"/>
              <a:gd name="connsiteX178" fmla="*/ 398492 w 5004044"/>
              <a:gd name="connsiteY178" fmla="*/ 852702 h 4257439"/>
              <a:gd name="connsiteX179" fmla="*/ 370407 w 5004044"/>
              <a:gd name="connsiteY179" fmla="*/ 808003 h 4257439"/>
              <a:gd name="connsiteX180" fmla="*/ 373637 w 5004044"/>
              <a:gd name="connsiteY180" fmla="*/ 788457 h 4257439"/>
              <a:gd name="connsiteX181" fmla="*/ 388957 w 5004044"/>
              <a:gd name="connsiteY181" fmla="*/ 790181 h 4257439"/>
              <a:gd name="connsiteX182" fmla="*/ 445569 w 5004044"/>
              <a:gd name="connsiteY182" fmla="*/ 827313 h 4257439"/>
              <a:gd name="connsiteX183" fmla="*/ 503344 w 5004044"/>
              <a:gd name="connsiteY183" fmla="*/ 866138 h 4257439"/>
              <a:gd name="connsiteX184" fmla="*/ 497988 w 5004044"/>
              <a:gd name="connsiteY184" fmla="*/ 855698 h 4257439"/>
              <a:gd name="connsiteX185" fmla="*/ 395068 w 5004044"/>
              <a:gd name="connsiteY185" fmla="*/ 774238 h 4257439"/>
              <a:gd name="connsiteX186" fmla="*/ 321225 w 5004044"/>
              <a:gd name="connsiteY186" fmla="*/ 704090 h 4257439"/>
              <a:gd name="connsiteX187" fmla="*/ 310772 w 5004044"/>
              <a:gd name="connsiteY187" fmla="*/ 664187 h 4257439"/>
              <a:gd name="connsiteX188" fmla="*/ 316776 w 5004044"/>
              <a:gd name="connsiteY188" fmla="*/ 652057 h 4257439"/>
              <a:gd name="connsiteX189" fmla="*/ 326167 w 5004044"/>
              <a:gd name="connsiteY189" fmla="*/ 655144 h 4257439"/>
              <a:gd name="connsiteX190" fmla="*/ 339819 w 5004044"/>
              <a:gd name="connsiteY190" fmla="*/ 668549 h 4257439"/>
              <a:gd name="connsiteX191" fmla="*/ 435653 w 5004044"/>
              <a:gd name="connsiteY191" fmla="*/ 737342 h 4257439"/>
              <a:gd name="connsiteX192" fmla="*/ 594518 w 5004044"/>
              <a:gd name="connsiteY192" fmla="*/ 846882 h 4257439"/>
              <a:gd name="connsiteX193" fmla="*/ 665142 w 5004044"/>
              <a:gd name="connsiteY193" fmla="*/ 868257 h 4257439"/>
              <a:gd name="connsiteX194" fmla="*/ 660802 w 5004044"/>
              <a:gd name="connsiteY194" fmla="*/ 862382 h 4257439"/>
              <a:gd name="connsiteX195" fmla="*/ 499505 w 5004044"/>
              <a:gd name="connsiteY195" fmla="*/ 728286 h 4257439"/>
              <a:gd name="connsiteX196" fmla="*/ 345927 w 5004044"/>
              <a:gd name="connsiteY196" fmla="*/ 515339 h 4257439"/>
              <a:gd name="connsiteX197" fmla="*/ 338588 w 5004044"/>
              <a:gd name="connsiteY197" fmla="*/ 509361 h 4257439"/>
              <a:gd name="connsiteX198" fmla="*/ 327339 w 5004044"/>
              <a:gd name="connsiteY198" fmla="*/ 494900 h 4257439"/>
              <a:gd name="connsiteX199" fmla="*/ 303055 w 5004044"/>
              <a:gd name="connsiteY199" fmla="*/ 437512 h 4257439"/>
              <a:gd name="connsiteX200" fmla="*/ 292117 w 5004044"/>
              <a:gd name="connsiteY200" fmla="*/ 398959 h 4257439"/>
              <a:gd name="connsiteX201" fmla="*/ 292417 w 5004044"/>
              <a:gd name="connsiteY201" fmla="*/ 380879 h 4257439"/>
              <a:gd name="connsiteX202" fmla="*/ 280259 w 5004044"/>
              <a:gd name="connsiteY202" fmla="*/ 358039 h 4257439"/>
              <a:gd name="connsiteX203" fmla="*/ 277426 w 5004044"/>
              <a:gd name="connsiteY203" fmla="*/ 343041 h 4257439"/>
              <a:gd name="connsiteX204" fmla="*/ 292014 w 5004044"/>
              <a:gd name="connsiteY204" fmla="*/ 340466 h 4257439"/>
              <a:gd name="connsiteX205" fmla="*/ 333039 w 5004044"/>
              <a:gd name="connsiteY205" fmla="*/ 382248 h 4257439"/>
              <a:gd name="connsiteX206" fmla="*/ 352439 w 5004044"/>
              <a:gd name="connsiteY206" fmla="*/ 383884 h 4257439"/>
              <a:gd name="connsiteX207" fmla="*/ 381981 w 5004044"/>
              <a:gd name="connsiteY207" fmla="*/ 380883 h 4257439"/>
              <a:gd name="connsiteX208" fmla="*/ 402615 w 5004044"/>
              <a:gd name="connsiteY208" fmla="*/ 410767 h 4257439"/>
              <a:gd name="connsiteX209" fmla="*/ 488827 w 5004044"/>
              <a:gd name="connsiteY209" fmla="*/ 452479 h 4257439"/>
              <a:gd name="connsiteX210" fmla="*/ 453360 w 5004044"/>
              <a:gd name="connsiteY210" fmla="*/ 444507 h 4257439"/>
              <a:gd name="connsiteX211" fmla="*/ 444814 w 5004044"/>
              <a:gd name="connsiteY211" fmla="*/ 429568 h 4257439"/>
              <a:gd name="connsiteX212" fmla="*/ 442720 w 5004044"/>
              <a:gd name="connsiteY212" fmla="*/ 406534 h 4257439"/>
              <a:gd name="connsiteX213" fmla="*/ 399647 w 5004044"/>
              <a:gd name="connsiteY213" fmla="*/ 373970 h 4257439"/>
              <a:gd name="connsiteX214" fmla="*/ 390458 w 5004044"/>
              <a:gd name="connsiteY214" fmla="*/ 369266 h 4257439"/>
              <a:gd name="connsiteX215" fmla="*/ 384776 w 5004044"/>
              <a:gd name="connsiteY215" fmla="*/ 357618 h 4257439"/>
              <a:gd name="connsiteX216" fmla="*/ 395456 w 5004044"/>
              <a:gd name="connsiteY216" fmla="*/ 346561 h 4257439"/>
              <a:gd name="connsiteX217" fmla="*/ 409490 w 5004044"/>
              <a:gd name="connsiteY217" fmla="*/ 343767 h 4257439"/>
              <a:gd name="connsiteX218" fmla="*/ 459406 w 5004044"/>
              <a:gd name="connsiteY218" fmla="*/ 364686 h 4257439"/>
              <a:gd name="connsiteX219" fmla="*/ 603593 w 5004044"/>
              <a:gd name="connsiteY219" fmla="*/ 487253 h 4257439"/>
              <a:gd name="connsiteX220" fmla="*/ 758457 w 5004044"/>
              <a:gd name="connsiteY220" fmla="*/ 592438 h 4257439"/>
              <a:gd name="connsiteX221" fmla="*/ 1126835 w 5004044"/>
              <a:gd name="connsiteY221" fmla="*/ 818073 h 4257439"/>
              <a:gd name="connsiteX222" fmla="*/ 1748686 w 5004044"/>
              <a:gd name="connsiteY222" fmla="*/ 913256 h 4257439"/>
              <a:gd name="connsiteX223" fmla="*/ 2345605 w 5004044"/>
              <a:gd name="connsiteY223" fmla="*/ 842682 h 4257439"/>
              <a:gd name="connsiteX224" fmla="*/ 2430665 w 5004044"/>
              <a:gd name="connsiteY224" fmla="*/ 833044 h 4257439"/>
              <a:gd name="connsiteX225" fmla="*/ 3874549 w 5004044"/>
              <a:gd name="connsiteY225" fmla="*/ 345713 h 4257439"/>
              <a:gd name="connsiteX226" fmla="*/ 4079914 w 5004044"/>
              <a:gd name="connsiteY226" fmla="*/ 235770 h 4257439"/>
              <a:gd name="connsiteX227" fmla="*/ 4115814 w 5004044"/>
              <a:gd name="connsiteY227" fmla="*/ 249002 h 4257439"/>
              <a:gd name="connsiteX228" fmla="*/ 4129591 w 5004044"/>
              <a:gd name="connsiteY228" fmla="*/ 251735 h 4257439"/>
              <a:gd name="connsiteX229" fmla="*/ 4131313 w 5004044"/>
              <a:gd name="connsiteY229" fmla="*/ 253264 h 4257439"/>
              <a:gd name="connsiteX230" fmla="*/ 4132779 w 5004044"/>
              <a:gd name="connsiteY230" fmla="*/ 252368 h 4257439"/>
              <a:gd name="connsiteX231" fmla="*/ 4129591 w 5004044"/>
              <a:gd name="connsiteY231" fmla="*/ 251735 h 4257439"/>
              <a:gd name="connsiteX232" fmla="*/ 4126781 w 5004044"/>
              <a:gd name="connsiteY232" fmla="*/ 249241 h 4257439"/>
              <a:gd name="connsiteX233" fmla="*/ 4126159 w 5004044"/>
              <a:gd name="connsiteY233" fmla="*/ 241207 h 4257439"/>
              <a:gd name="connsiteX234" fmla="*/ 4145347 w 5004044"/>
              <a:gd name="connsiteY234" fmla="*/ 206824 h 4257439"/>
              <a:gd name="connsiteX235" fmla="*/ 4183377 w 5004044"/>
              <a:gd name="connsiteY235" fmla="*/ 186195 h 4257439"/>
              <a:gd name="connsiteX236" fmla="*/ 4203065 w 5004044"/>
              <a:gd name="connsiteY236" fmla="*/ 194422 h 4257439"/>
              <a:gd name="connsiteX237" fmla="*/ 4228763 w 5004044"/>
              <a:gd name="connsiteY237" fmla="*/ 203170 h 4257439"/>
              <a:gd name="connsiteX238" fmla="*/ 4343373 w 5004044"/>
              <a:gd name="connsiteY238" fmla="*/ 90903 h 4257439"/>
              <a:gd name="connsiteX239" fmla="*/ 4421541 w 5004044"/>
              <a:gd name="connsiteY239" fmla="*/ 10686 h 4257439"/>
              <a:gd name="connsiteX240" fmla="*/ 4437179 w 5004044"/>
              <a:gd name="connsiteY240" fmla="*/ 969 h 42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004044" h="4257439">
                <a:moveTo>
                  <a:pt x="4996703" y="1884419"/>
                </a:moveTo>
                <a:lnTo>
                  <a:pt x="4999558" y="1895448"/>
                </a:lnTo>
                <a:cubicBezTo>
                  <a:pt x="5005407" y="1925309"/>
                  <a:pt x="5005885" y="1948588"/>
                  <a:pt x="4998919" y="1955002"/>
                </a:cubicBezTo>
                <a:lnTo>
                  <a:pt x="4997257" y="1954563"/>
                </a:lnTo>
                <a:lnTo>
                  <a:pt x="4997288" y="1935420"/>
                </a:lnTo>
                <a:cubicBezTo>
                  <a:pt x="4997241" y="1921584"/>
                  <a:pt x="4997129" y="1908567"/>
                  <a:pt x="4996971" y="1897199"/>
                </a:cubicBezTo>
                <a:close/>
                <a:moveTo>
                  <a:pt x="4995619" y="1855413"/>
                </a:moveTo>
                <a:cubicBezTo>
                  <a:pt x="4995887" y="1856868"/>
                  <a:pt x="4996145" y="1861630"/>
                  <a:pt x="4996377" y="1868871"/>
                </a:cubicBezTo>
                <a:lnTo>
                  <a:pt x="4996703" y="1884419"/>
                </a:lnTo>
                <a:lnTo>
                  <a:pt x="4993479" y="1871969"/>
                </a:lnTo>
                <a:lnTo>
                  <a:pt x="4994448" y="1857988"/>
                </a:lnTo>
                <a:cubicBezTo>
                  <a:pt x="4994836" y="1854434"/>
                  <a:pt x="4995221" y="1853309"/>
                  <a:pt x="4995619" y="1855413"/>
                </a:cubicBezTo>
                <a:close/>
                <a:moveTo>
                  <a:pt x="561880" y="1402651"/>
                </a:moveTo>
                <a:cubicBezTo>
                  <a:pt x="561124" y="1404050"/>
                  <a:pt x="560098" y="1405494"/>
                  <a:pt x="559343" y="1406893"/>
                </a:cubicBezTo>
                <a:cubicBezTo>
                  <a:pt x="564992" y="1411590"/>
                  <a:pt x="570885" y="1415610"/>
                  <a:pt x="576521" y="1419992"/>
                </a:cubicBezTo>
                <a:cubicBezTo>
                  <a:pt x="583100" y="1421044"/>
                  <a:pt x="589950" y="1422050"/>
                  <a:pt x="596259" y="1423150"/>
                </a:cubicBezTo>
                <a:cubicBezTo>
                  <a:pt x="584800" y="1416317"/>
                  <a:pt x="573340" y="1409483"/>
                  <a:pt x="561880" y="1402651"/>
                </a:cubicBezTo>
                <a:close/>
                <a:moveTo>
                  <a:pt x="741490" y="927208"/>
                </a:moveTo>
                <a:cubicBezTo>
                  <a:pt x="799034" y="985684"/>
                  <a:pt x="870087" y="1023113"/>
                  <a:pt x="944973" y="1054807"/>
                </a:cubicBezTo>
                <a:cubicBezTo>
                  <a:pt x="945998" y="1053361"/>
                  <a:pt x="946754" y="1051963"/>
                  <a:pt x="947781" y="1050516"/>
                </a:cubicBezTo>
                <a:cubicBezTo>
                  <a:pt x="879021" y="1009518"/>
                  <a:pt x="810249" y="968207"/>
                  <a:pt x="741490" y="927208"/>
                </a:cubicBezTo>
                <a:close/>
                <a:moveTo>
                  <a:pt x="4437179" y="969"/>
                </a:moveTo>
                <a:cubicBezTo>
                  <a:pt x="4443841" y="3904"/>
                  <a:pt x="4445992" y="9534"/>
                  <a:pt x="4444201" y="18389"/>
                </a:cubicBezTo>
                <a:cubicBezTo>
                  <a:pt x="4441695" y="29585"/>
                  <a:pt x="4436433" y="40002"/>
                  <a:pt x="4430319" y="49621"/>
                </a:cubicBezTo>
                <a:cubicBezTo>
                  <a:pt x="4401802" y="94822"/>
                  <a:pt x="4415372" y="106342"/>
                  <a:pt x="4455614" y="105249"/>
                </a:cubicBezTo>
                <a:cubicBezTo>
                  <a:pt x="4491507" y="104290"/>
                  <a:pt x="4527369" y="96378"/>
                  <a:pt x="4563529" y="89046"/>
                </a:cubicBezTo>
                <a:cubicBezTo>
                  <a:pt x="4581331" y="85271"/>
                  <a:pt x="4582237" y="87326"/>
                  <a:pt x="4575967" y="105828"/>
                </a:cubicBezTo>
                <a:cubicBezTo>
                  <a:pt x="4565867" y="136392"/>
                  <a:pt x="4565181" y="164346"/>
                  <a:pt x="4581177" y="187773"/>
                </a:cubicBezTo>
                <a:cubicBezTo>
                  <a:pt x="4584949" y="193117"/>
                  <a:pt x="4587668" y="199279"/>
                  <a:pt x="4586660" y="207364"/>
                </a:cubicBezTo>
                <a:cubicBezTo>
                  <a:pt x="4582114" y="240426"/>
                  <a:pt x="4591735" y="267509"/>
                  <a:pt x="4601641" y="294858"/>
                </a:cubicBezTo>
                <a:cubicBezTo>
                  <a:pt x="4618339" y="340618"/>
                  <a:pt x="4639505" y="382741"/>
                  <a:pt x="4662523" y="423590"/>
                </a:cubicBezTo>
                <a:cubicBezTo>
                  <a:pt x="4678751" y="452354"/>
                  <a:pt x="4689013" y="487863"/>
                  <a:pt x="4724560" y="497719"/>
                </a:cubicBezTo>
                <a:cubicBezTo>
                  <a:pt x="4733099" y="500006"/>
                  <a:pt x="4735915" y="508366"/>
                  <a:pt x="4732841" y="519029"/>
                </a:cubicBezTo>
                <a:cubicBezTo>
                  <a:pt x="4722677" y="554348"/>
                  <a:pt x="4730947" y="581670"/>
                  <a:pt x="4749643" y="604622"/>
                </a:cubicBezTo>
                <a:cubicBezTo>
                  <a:pt x="4756255" y="612626"/>
                  <a:pt x="4753773" y="618125"/>
                  <a:pt x="4744753" y="623512"/>
                </a:cubicBezTo>
                <a:cubicBezTo>
                  <a:pt x="4734394" y="629453"/>
                  <a:pt x="4726335" y="638149"/>
                  <a:pt x="4720006" y="649070"/>
                </a:cubicBezTo>
                <a:cubicBezTo>
                  <a:pt x="4709614" y="666719"/>
                  <a:pt x="4704721" y="685611"/>
                  <a:pt x="4700653" y="704672"/>
                </a:cubicBezTo>
                <a:cubicBezTo>
                  <a:pt x="4694336" y="734569"/>
                  <a:pt x="4686883" y="763401"/>
                  <a:pt x="4662297" y="786401"/>
                </a:cubicBezTo>
                <a:cubicBezTo>
                  <a:pt x="4654979" y="793386"/>
                  <a:pt x="4649109" y="802330"/>
                  <a:pt x="4642954" y="811006"/>
                </a:cubicBezTo>
                <a:cubicBezTo>
                  <a:pt x="4644917" y="818566"/>
                  <a:pt x="4649771" y="823719"/>
                  <a:pt x="4658781" y="824342"/>
                </a:cubicBezTo>
                <a:cubicBezTo>
                  <a:pt x="4716129" y="828453"/>
                  <a:pt x="4713587" y="870017"/>
                  <a:pt x="4713981" y="916441"/>
                </a:cubicBezTo>
                <a:cubicBezTo>
                  <a:pt x="4714583" y="973897"/>
                  <a:pt x="4682235" y="1006173"/>
                  <a:pt x="4642145" y="1035706"/>
                </a:cubicBezTo>
                <a:cubicBezTo>
                  <a:pt x="4628425" y="1045718"/>
                  <a:pt x="4608421" y="1048933"/>
                  <a:pt x="4604059" y="1073741"/>
                </a:cubicBezTo>
                <a:cubicBezTo>
                  <a:pt x="4628007" y="1092285"/>
                  <a:pt x="4655309" y="1069123"/>
                  <a:pt x="4680437" y="1071013"/>
                </a:cubicBezTo>
                <a:cubicBezTo>
                  <a:pt x="4701201" y="1072723"/>
                  <a:pt x="4734847" y="1063938"/>
                  <a:pt x="4708843" y="1110593"/>
                </a:cubicBezTo>
                <a:cubicBezTo>
                  <a:pt x="4701273" y="1124265"/>
                  <a:pt x="4711111" y="1131384"/>
                  <a:pt x="4721433" y="1130828"/>
                </a:cubicBezTo>
                <a:cubicBezTo>
                  <a:pt x="4805036" y="1125241"/>
                  <a:pt x="4770374" y="1216755"/>
                  <a:pt x="4799050" y="1256288"/>
                </a:cubicBezTo>
                <a:cubicBezTo>
                  <a:pt x="4807135" y="1266880"/>
                  <a:pt x="4800233" y="1289605"/>
                  <a:pt x="4788849" y="1296992"/>
                </a:cubicBezTo>
                <a:cubicBezTo>
                  <a:pt x="4716605" y="1344534"/>
                  <a:pt x="4710171" y="1427902"/>
                  <a:pt x="4677593" y="1504814"/>
                </a:cubicBezTo>
                <a:cubicBezTo>
                  <a:pt x="4717444" y="1525929"/>
                  <a:pt x="4764171" y="1523690"/>
                  <a:pt x="4806838" y="1534504"/>
                </a:cubicBezTo>
                <a:cubicBezTo>
                  <a:pt x="4851155" y="1545658"/>
                  <a:pt x="4851771" y="1559782"/>
                  <a:pt x="4818253" y="1621364"/>
                </a:cubicBezTo>
                <a:cubicBezTo>
                  <a:pt x="4912245" y="1616790"/>
                  <a:pt x="4912245" y="1616790"/>
                  <a:pt x="4887405" y="1708784"/>
                </a:cubicBezTo>
                <a:cubicBezTo>
                  <a:pt x="4926883" y="1705769"/>
                  <a:pt x="4965617" y="1779266"/>
                  <a:pt x="4987017" y="1847008"/>
                </a:cubicBezTo>
                <a:lnTo>
                  <a:pt x="4993479" y="1871969"/>
                </a:lnTo>
                <a:lnTo>
                  <a:pt x="4993260" y="1875137"/>
                </a:lnTo>
                <a:cubicBezTo>
                  <a:pt x="4992440" y="1890359"/>
                  <a:pt x="4991543" y="1912093"/>
                  <a:pt x="4990437" y="1933934"/>
                </a:cubicBezTo>
                <a:lnTo>
                  <a:pt x="4989378" y="1952477"/>
                </a:lnTo>
                <a:lnTo>
                  <a:pt x="4982628" y="1950690"/>
                </a:lnTo>
                <a:cubicBezTo>
                  <a:pt x="4977177" y="1945881"/>
                  <a:pt x="4973287" y="1944057"/>
                  <a:pt x="4970479" y="1944168"/>
                </a:cubicBezTo>
                <a:cubicBezTo>
                  <a:pt x="4962059" y="1944498"/>
                  <a:pt x="4963394" y="1962230"/>
                  <a:pt x="4961645" y="1968944"/>
                </a:cubicBezTo>
                <a:cubicBezTo>
                  <a:pt x="4955769" y="1990222"/>
                  <a:pt x="4970405" y="2001239"/>
                  <a:pt x="4980262" y="2014997"/>
                </a:cubicBezTo>
                <a:cubicBezTo>
                  <a:pt x="4983953" y="2020039"/>
                  <a:pt x="4986587" y="1996490"/>
                  <a:pt x="4988607" y="1965973"/>
                </a:cubicBezTo>
                <a:lnTo>
                  <a:pt x="4989378" y="1952477"/>
                </a:lnTo>
                <a:lnTo>
                  <a:pt x="4997257" y="1954563"/>
                </a:lnTo>
                <a:lnTo>
                  <a:pt x="4997217" y="1978557"/>
                </a:lnTo>
                <a:cubicBezTo>
                  <a:pt x="4996813" y="2037141"/>
                  <a:pt x="4995076" y="2095563"/>
                  <a:pt x="4990810" y="2100744"/>
                </a:cubicBezTo>
                <a:cubicBezTo>
                  <a:pt x="4945575" y="2155854"/>
                  <a:pt x="4978545" y="2256304"/>
                  <a:pt x="4889713" y="2285583"/>
                </a:cubicBezTo>
                <a:cubicBezTo>
                  <a:pt x="4849735" y="2298967"/>
                  <a:pt x="4831955" y="2340690"/>
                  <a:pt x="4803440" y="2367231"/>
                </a:cubicBezTo>
                <a:cubicBezTo>
                  <a:pt x="4704002" y="2459108"/>
                  <a:pt x="4639535" y="2566320"/>
                  <a:pt x="4613356" y="2702512"/>
                </a:cubicBezTo>
                <a:cubicBezTo>
                  <a:pt x="4606017" y="2740180"/>
                  <a:pt x="4573792" y="2775282"/>
                  <a:pt x="4553563" y="2810797"/>
                </a:cubicBezTo>
                <a:cubicBezTo>
                  <a:pt x="4565127" y="2832476"/>
                  <a:pt x="4619667" y="2772245"/>
                  <a:pt x="4602347" y="2836976"/>
                </a:cubicBezTo>
                <a:cubicBezTo>
                  <a:pt x="4589232" y="2885784"/>
                  <a:pt x="4551577" y="2921212"/>
                  <a:pt x="4516285" y="2954642"/>
                </a:cubicBezTo>
                <a:cubicBezTo>
                  <a:pt x="4475753" y="2992790"/>
                  <a:pt x="4430641" y="3025740"/>
                  <a:pt x="4414507" y="3086467"/>
                </a:cubicBezTo>
                <a:cubicBezTo>
                  <a:pt x="4410989" y="3099423"/>
                  <a:pt x="3564181" y="4149656"/>
                  <a:pt x="2327617" y="4253752"/>
                </a:cubicBezTo>
                <a:cubicBezTo>
                  <a:pt x="2125545" y="4270760"/>
                  <a:pt x="1322624" y="4224619"/>
                  <a:pt x="1214971" y="4203137"/>
                </a:cubicBezTo>
                <a:cubicBezTo>
                  <a:pt x="1104292" y="4180925"/>
                  <a:pt x="1007789" y="4121736"/>
                  <a:pt x="894535" y="4109150"/>
                </a:cubicBezTo>
                <a:cubicBezTo>
                  <a:pt x="834632" y="4102646"/>
                  <a:pt x="776274" y="4081635"/>
                  <a:pt x="781596" y="3991505"/>
                </a:cubicBezTo>
                <a:cubicBezTo>
                  <a:pt x="783201" y="3965920"/>
                  <a:pt x="766642" y="3948284"/>
                  <a:pt x="742373" y="3959843"/>
                </a:cubicBezTo>
                <a:cubicBezTo>
                  <a:pt x="696510" y="3981854"/>
                  <a:pt x="673849" y="3949166"/>
                  <a:pt x="646723" y="3926438"/>
                </a:cubicBezTo>
                <a:cubicBezTo>
                  <a:pt x="598687" y="3886210"/>
                  <a:pt x="552406" y="3842509"/>
                  <a:pt x="478839" y="3847272"/>
                </a:cubicBezTo>
                <a:cubicBezTo>
                  <a:pt x="491215" y="3806501"/>
                  <a:pt x="515519" y="3808222"/>
                  <a:pt x="537744" y="3812205"/>
                </a:cubicBezTo>
                <a:cubicBezTo>
                  <a:pt x="596474" y="3823029"/>
                  <a:pt x="654233" y="3836554"/>
                  <a:pt x="712950" y="3847065"/>
                </a:cubicBezTo>
                <a:cubicBezTo>
                  <a:pt x="751090" y="3853931"/>
                  <a:pt x="789463" y="3866135"/>
                  <a:pt x="839053" y="3842201"/>
                </a:cubicBezTo>
                <a:cubicBezTo>
                  <a:pt x="792472" y="3772935"/>
                  <a:pt x="718132" y="3772458"/>
                  <a:pt x="657388" y="3759142"/>
                </a:cubicBezTo>
                <a:cubicBezTo>
                  <a:pt x="581525" y="3742486"/>
                  <a:pt x="535038" y="3694078"/>
                  <a:pt x="479902" y="3640872"/>
                </a:cubicBezTo>
                <a:cubicBezTo>
                  <a:pt x="534356" y="3616078"/>
                  <a:pt x="570138" y="3656255"/>
                  <a:pt x="612982" y="3646162"/>
                </a:cubicBezTo>
                <a:cubicBezTo>
                  <a:pt x="615057" y="3637572"/>
                  <a:pt x="618333" y="3625291"/>
                  <a:pt x="617779" y="3625073"/>
                </a:cubicBezTo>
                <a:cubicBezTo>
                  <a:pt x="545776" y="3603308"/>
                  <a:pt x="510266" y="3544423"/>
                  <a:pt x="495792" y="3468542"/>
                </a:cubicBezTo>
                <a:cubicBezTo>
                  <a:pt x="488366" y="3429369"/>
                  <a:pt x="462153" y="3421345"/>
                  <a:pt x="436221" y="3407261"/>
                </a:cubicBezTo>
                <a:cubicBezTo>
                  <a:pt x="345019" y="3357258"/>
                  <a:pt x="249255" y="3315018"/>
                  <a:pt x="172652" y="3237768"/>
                </a:cubicBezTo>
                <a:cubicBezTo>
                  <a:pt x="256919" y="3234912"/>
                  <a:pt x="326749" y="3281731"/>
                  <a:pt x="417805" y="3290959"/>
                </a:cubicBezTo>
                <a:cubicBezTo>
                  <a:pt x="341913" y="3205043"/>
                  <a:pt x="246803" y="3171544"/>
                  <a:pt x="159629" y="3126522"/>
                </a:cubicBezTo>
                <a:cubicBezTo>
                  <a:pt x="119806" y="3106035"/>
                  <a:pt x="82625" y="3077492"/>
                  <a:pt x="35515" y="3070942"/>
                </a:cubicBezTo>
                <a:cubicBezTo>
                  <a:pt x="18803" y="3068516"/>
                  <a:pt x="-9231" y="3062395"/>
                  <a:pt x="3001" y="3030820"/>
                </a:cubicBezTo>
                <a:cubicBezTo>
                  <a:pt x="13293" y="3004651"/>
                  <a:pt x="35761" y="3007959"/>
                  <a:pt x="56337" y="3011602"/>
                </a:cubicBezTo>
                <a:cubicBezTo>
                  <a:pt x="105732" y="3020594"/>
                  <a:pt x="155993" y="3012038"/>
                  <a:pt x="221626" y="3000137"/>
                </a:cubicBezTo>
                <a:cubicBezTo>
                  <a:pt x="163022" y="2929831"/>
                  <a:pt x="63027" y="2971519"/>
                  <a:pt x="12079" y="2895750"/>
                </a:cubicBezTo>
                <a:cubicBezTo>
                  <a:pt x="70612" y="2870868"/>
                  <a:pt x="117312" y="2892988"/>
                  <a:pt x="165389" y="2890511"/>
                </a:cubicBezTo>
                <a:cubicBezTo>
                  <a:pt x="208846" y="2888217"/>
                  <a:pt x="219022" y="2871872"/>
                  <a:pt x="206743" y="2827546"/>
                </a:cubicBezTo>
                <a:cubicBezTo>
                  <a:pt x="187666" y="2758486"/>
                  <a:pt x="209823" y="2717255"/>
                  <a:pt x="273631" y="2725917"/>
                </a:cubicBezTo>
                <a:cubicBezTo>
                  <a:pt x="332792" y="2734135"/>
                  <a:pt x="337558" y="2706094"/>
                  <a:pt x="320364" y="2667696"/>
                </a:cubicBezTo>
                <a:cubicBezTo>
                  <a:pt x="295325" y="2611707"/>
                  <a:pt x="318706" y="2561087"/>
                  <a:pt x="334074" y="2507770"/>
                </a:cubicBezTo>
                <a:cubicBezTo>
                  <a:pt x="357219" y="2426828"/>
                  <a:pt x="344229" y="2391168"/>
                  <a:pt x="284207" y="2344516"/>
                </a:cubicBezTo>
                <a:cubicBezTo>
                  <a:pt x="250406" y="2318539"/>
                  <a:pt x="214378" y="2297698"/>
                  <a:pt x="166166" y="2278376"/>
                </a:cubicBezTo>
                <a:cubicBezTo>
                  <a:pt x="273852" y="2244503"/>
                  <a:pt x="158170" y="2213685"/>
                  <a:pt x="194891" y="2175576"/>
                </a:cubicBezTo>
                <a:cubicBezTo>
                  <a:pt x="270782" y="2149213"/>
                  <a:pt x="337571" y="2238633"/>
                  <a:pt x="440332" y="2191712"/>
                </a:cubicBezTo>
                <a:cubicBezTo>
                  <a:pt x="307946" y="2127472"/>
                  <a:pt x="161307" y="2042341"/>
                  <a:pt x="63051" y="1942979"/>
                </a:cubicBezTo>
                <a:cubicBezTo>
                  <a:pt x="83512" y="1912799"/>
                  <a:pt x="105922" y="1933513"/>
                  <a:pt x="123612" y="1920903"/>
                </a:cubicBezTo>
                <a:cubicBezTo>
                  <a:pt x="122527" y="1914768"/>
                  <a:pt x="123751" y="1905381"/>
                  <a:pt x="120386" y="1903128"/>
                </a:cubicBezTo>
                <a:cubicBezTo>
                  <a:pt x="47933" y="1852346"/>
                  <a:pt x="47054" y="1850919"/>
                  <a:pt x="119318" y="1791355"/>
                </a:cubicBezTo>
                <a:cubicBezTo>
                  <a:pt x="144540" y="1770456"/>
                  <a:pt x="141749" y="1756399"/>
                  <a:pt x="127081" y="1738431"/>
                </a:cubicBezTo>
                <a:cubicBezTo>
                  <a:pt x="116725" y="1725710"/>
                  <a:pt x="104020" y="1715301"/>
                  <a:pt x="108310" y="1682600"/>
                </a:cubicBezTo>
                <a:cubicBezTo>
                  <a:pt x="150870" y="1715887"/>
                  <a:pt x="350796" y="1749545"/>
                  <a:pt x="385468" y="1739315"/>
                </a:cubicBezTo>
                <a:cubicBezTo>
                  <a:pt x="424434" y="1727691"/>
                  <a:pt x="558776" y="1718211"/>
                  <a:pt x="599777" y="1722044"/>
                </a:cubicBezTo>
                <a:cubicBezTo>
                  <a:pt x="597521" y="1720227"/>
                  <a:pt x="595263" y="1718413"/>
                  <a:pt x="593006" y="1716597"/>
                </a:cubicBezTo>
                <a:cubicBezTo>
                  <a:pt x="552484" y="1680103"/>
                  <a:pt x="511421" y="1643705"/>
                  <a:pt x="485736" y="1591625"/>
                </a:cubicBezTo>
                <a:cubicBezTo>
                  <a:pt x="484560" y="1589619"/>
                  <a:pt x="483937" y="1587831"/>
                  <a:pt x="481534" y="1588888"/>
                </a:cubicBezTo>
                <a:cubicBezTo>
                  <a:pt x="460479" y="1599246"/>
                  <a:pt x="462468" y="1582449"/>
                  <a:pt x="461623" y="1569314"/>
                </a:cubicBezTo>
                <a:cubicBezTo>
                  <a:pt x="460764" y="1555866"/>
                  <a:pt x="456786" y="1545815"/>
                  <a:pt x="441172" y="1549836"/>
                </a:cubicBezTo>
                <a:cubicBezTo>
                  <a:pt x="440361" y="1549980"/>
                  <a:pt x="439267" y="1549855"/>
                  <a:pt x="438173" y="1549732"/>
                </a:cubicBezTo>
                <a:cubicBezTo>
                  <a:pt x="430782" y="1548823"/>
                  <a:pt x="406258" y="1517097"/>
                  <a:pt x="409482" y="1509886"/>
                </a:cubicBezTo>
                <a:cubicBezTo>
                  <a:pt x="416686" y="1494065"/>
                  <a:pt x="408267" y="1488277"/>
                  <a:pt x="401143" y="1480995"/>
                </a:cubicBezTo>
                <a:cubicBezTo>
                  <a:pt x="391181" y="1471051"/>
                  <a:pt x="381247" y="1461736"/>
                  <a:pt x="370772" y="1452514"/>
                </a:cubicBezTo>
                <a:cubicBezTo>
                  <a:pt x="360580" y="1443560"/>
                  <a:pt x="350146" y="1435280"/>
                  <a:pt x="339699" y="1426688"/>
                </a:cubicBezTo>
                <a:cubicBezTo>
                  <a:pt x="315473" y="1420526"/>
                  <a:pt x="291032" y="1415669"/>
                  <a:pt x="265593" y="1412885"/>
                </a:cubicBezTo>
                <a:cubicBezTo>
                  <a:pt x="246706" y="1410526"/>
                  <a:pt x="225589" y="1406978"/>
                  <a:pt x="215085" y="1372144"/>
                </a:cubicBezTo>
                <a:cubicBezTo>
                  <a:pt x="234985" y="1372744"/>
                  <a:pt x="254925" y="1374284"/>
                  <a:pt x="274865" y="1375825"/>
                </a:cubicBezTo>
                <a:cubicBezTo>
                  <a:pt x="255700" y="1360864"/>
                  <a:pt x="237075" y="1345807"/>
                  <a:pt x="219220" y="1329666"/>
                </a:cubicBezTo>
                <a:cubicBezTo>
                  <a:pt x="204474" y="1316138"/>
                  <a:pt x="192346" y="1300252"/>
                  <a:pt x="187322" y="1278682"/>
                </a:cubicBezTo>
                <a:cubicBezTo>
                  <a:pt x="185994" y="1273224"/>
                  <a:pt x="184924" y="1267404"/>
                  <a:pt x="189878" y="1262417"/>
                </a:cubicBezTo>
                <a:cubicBezTo>
                  <a:pt x="195346" y="1256708"/>
                  <a:pt x="199833" y="1259711"/>
                  <a:pt x="204036" y="1262449"/>
                </a:cubicBezTo>
                <a:cubicBezTo>
                  <a:pt x="221402" y="1273615"/>
                  <a:pt x="239024" y="1284422"/>
                  <a:pt x="256133" y="1295950"/>
                </a:cubicBezTo>
                <a:cubicBezTo>
                  <a:pt x="278851" y="1311233"/>
                  <a:pt x="301313" y="1326878"/>
                  <a:pt x="323760" y="1342208"/>
                </a:cubicBezTo>
                <a:cubicBezTo>
                  <a:pt x="292061" y="1308268"/>
                  <a:pt x="257298" y="1278982"/>
                  <a:pt x="219957" y="1252997"/>
                </a:cubicBezTo>
                <a:cubicBezTo>
                  <a:pt x="192995" y="1234035"/>
                  <a:pt x="166033" y="1215073"/>
                  <a:pt x="145267" y="1188376"/>
                </a:cubicBezTo>
                <a:cubicBezTo>
                  <a:pt x="134614" y="1175075"/>
                  <a:pt x="129282" y="1158938"/>
                  <a:pt x="127649" y="1140248"/>
                </a:cubicBezTo>
                <a:cubicBezTo>
                  <a:pt x="127430" y="1135227"/>
                  <a:pt x="127724" y="1129482"/>
                  <a:pt x="133301" y="1126283"/>
                </a:cubicBezTo>
                <a:cubicBezTo>
                  <a:pt x="138892" y="1123399"/>
                  <a:pt x="142312" y="1126907"/>
                  <a:pt x="144665" y="1130919"/>
                </a:cubicBezTo>
                <a:cubicBezTo>
                  <a:pt x="147316" y="1135513"/>
                  <a:pt x="150466" y="1139068"/>
                  <a:pt x="154924" y="1141443"/>
                </a:cubicBezTo>
                <a:cubicBezTo>
                  <a:pt x="194007" y="1163643"/>
                  <a:pt x="228472" y="1192350"/>
                  <a:pt x="263706" y="1219972"/>
                </a:cubicBezTo>
                <a:cubicBezTo>
                  <a:pt x="314160" y="1259456"/>
                  <a:pt x="363843" y="1300026"/>
                  <a:pt x="423231" y="1325916"/>
                </a:cubicBezTo>
                <a:cubicBezTo>
                  <a:pt x="445702" y="1335549"/>
                  <a:pt x="468901" y="1343155"/>
                  <a:pt x="486543" y="1341940"/>
                </a:cubicBezTo>
                <a:cubicBezTo>
                  <a:pt x="421673" y="1296460"/>
                  <a:pt x="360475" y="1247802"/>
                  <a:pt x="305459" y="1191095"/>
                </a:cubicBezTo>
                <a:cubicBezTo>
                  <a:pt x="249875" y="1133856"/>
                  <a:pt x="201123" y="1070982"/>
                  <a:pt x="165967" y="995271"/>
                </a:cubicBezTo>
                <a:cubicBezTo>
                  <a:pt x="162356" y="987370"/>
                  <a:pt x="160109" y="979543"/>
                  <a:pt x="148803" y="982487"/>
                </a:cubicBezTo>
                <a:cubicBezTo>
                  <a:pt x="143684" y="983707"/>
                  <a:pt x="141844" y="978971"/>
                  <a:pt x="142975" y="973711"/>
                </a:cubicBezTo>
                <a:cubicBezTo>
                  <a:pt x="150059" y="936405"/>
                  <a:pt x="133120" y="916307"/>
                  <a:pt x="107228" y="903165"/>
                </a:cubicBezTo>
                <a:cubicBezTo>
                  <a:pt x="99148" y="898899"/>
                  <a:pt x="98374" y="893659"/>
                  <a:pt x="103961" y="884449"/>
                </a:cubicBezTo>
                <a:cubicBezTo>
                  <a:pt x="111573" y="871720"/>
                  <a:pt x="110228" y="859623"/>
                  <a:pt x="105398" y="848773"/>
                </a:cubicBezTo>
                <a:cubicBezTo>
                  <a:pt x="102652" y="841984"/>
                  <a:pt x="99109" y="835651"/>
                  <a:pt x="96106" y="829222"/>
                </a:cubicBezTo>
                <a:cubicBezTo>
                  <a:pt x="94023" y="825161"/>
                  <a:pt x="90576" y="821026"/>
                  <a:pt x="95233" y="815459"/>
                </a:cubicBezTo>
                <a:cubicBezTo>
                  <a:pt x="99648" y="810569"/>
                  <a:pt x="104350" y="812269"/>
                  <a:pt x="108754" y="813390"/>
                </a:cubicBezTo>
                <a:cubicBezTo>
                  <a:pt x="129926" y="818192"/>
                  <a:pt x="142781" y="832053"/>
                  <a:pt x="149184" y="854012"/>
                </a:cubicBezTo>
                <a:cubicBezTo>
                  <a:pt x="153977" y="870244"/>
                  <a:pt x="158340" y="870424"/>
                  <a:pt x="169922" y="855094"/>
                </a:cubicBezTo>
                <a:cubicBezTo>
                  <a:pt x="178668" y="843430"/>
                  <a:pt x="186813" y="842941"/>
                  <a:pt x="194734" y="849766"/>
                </a:cubicBezTo>
                <a:cubicBezTo>
                  <a:pt x="198964" y="853131"/>
                  <a:pt x="201642" y="858351"/>
                  <a:pt x="204833" y="862849"/>
                </a:cubicBezTo>
                <a:cubicBezTo>
                  <a:pt x="220829" y="886276"/>
                  <a:pt x="237607" y="908933"/>
                  <a:pt x="262674" y="921903"/>
                </a:cubicBezTo>
                <a:cubicBezTo>
                  <a:pt x="273823" y="927843"/>
                  <a:pt x="285713" y="932069"/>
                  <a:pt x="302202" y="923150"/>
                </a:cubicBezTo>
                <a:cubicBezTo>
                  <a:pt x="291351" y="917791"/>
                  <a:pt x="280774" y="918709"/>
                  <a:pt x="270912" y="917286"/>
                </a:cubicBezTo>
                <a:cubicBezTo>
                  <a:pt x="261049" y="915865"/>
                  <a:pt x="255697" y="911748"/>
                  <a:pt x="262498" y="899162"/>
                </a:cubicBezTo>
                <a:cubicBezTo>
                  <a:pt x="266276" y="892170"/>
                  <a:pt x="265774" y="886883"/>
                  <a:pt x="261759" y="882214"/>
                </a:cubicBezTo>
                <a:cubicBezTo>
                  <a:pt x="248848" y="867099"/>
                  <a:pt x="241864" y="844294"/>
                  <a:pt x="216117" y="846941"/>
                </a:cubicBezTo>
                <a:cubicBezTo>
                  <a:pt x="214767" y="847179"/>
                  <a:pt x="213361" y="846162"/>
                  <a:pt x="211969" y="845458"/>
                </a:cubicBezTo>
                <a:cubicBezTo>
                  <a:pt x="206685" y="842913"/>
                  <a:pt x="200848" y="840147"/>
                  <a:pt x="202383" y="831653"/>
                </a:cubicBezTo>
                <a:cubicBezTo>
                  <a:pt x="204188" y="823111"/>
                  <a:pt x="211130" y="819988"/>
                  <a:pt x="217302" y="817950"/>
                </a:cubicBezTo>
                <a:cubicBezTo>
                  <a:pt x="233145" y="812939"/>
                  <a:pt x="245914" y="818592"/>
                  <a:pt x="258185" y="825283"/>
                </a:cubicBezTo>
                <a:cubicBezTo>
                  <a:pt x="288036" y="841837"/>
                  <a:pt x="313015" y="865260"/>
                  <a:pt x="339019" y="887237"/>
                </a:cubicBezTo>
                <a:cubicBezTo>
                  <a:pt x="378027" y="920202"/>
                  <a:pt x="412674" y="959314"/>
                  <a:pt x="455541" y="987171"/>
                </a:cubicBezTo>
                <a:cubicBezTo>
                  <a:pt x="583008" y="1069675"/>
                  <a:pt x="708694" y="1155025"/>
                  <a:pt x="839737" y="1232154"/>
                </a:cubicBezTo>
                <a:cubicBezTo>
                  <a:pt x="888076" y="1260626"/>
                  <a:pt x="937413" y="1287025"/>
                  <a:pt x="987251" y="1312386"/>
                </a:cubicBezTo>
                <a:cubicBezTo>
                  <a:pt x="987438" y="1310454"/>
                  <a:pt x="987654" y="1309151"/>
                  <a:pt x="987828" y="1306906"/>
                </a:cubicBezTo>
                <a:cubicBezTo>
                  <a:pt x="987759" y="1305338"/>
                  <a:pt x="987677" y="1303454"/>
                  <a:pt x="987609" y="1301885"/>
                </a:cubicBezTo>
                <a:cubicBezTo>
                  <a:pt x="952341" y="1285971"/>
                  <a:pt x="917544" y="1268392"/>
                  <a:pt x="883773" y="1249366"/>
                </a:cubicBezTo>
                <a:cubicBezTo>
                  <a:pt x="800867" y="1202326"/>
                  <a:pt x="724387" y="1146562"/>
                  <a:pt x="658689" y="1075926"/>
                </a:cubicBezTo>
                <a:cubicBezTo>
                  <a:pt x="653269" y="1070242"/>
                  <a:pt x="647527" y="1069673"/>
                  <a:pt x="639221" y="1072721"/>
                </a:cubicBezTo>
                <a:cubicBezTo>
                  <a:pt x="612439" y="1082826"/>
                  <a:pt x="603654" y="1074888"/>
                  <a:pt x="607837" y="1046001"/>
                </a:cubicBezTo>
                <a:cubicBezTo>
                  <a:pt x="608886" y="1038856"/>
                  <a:pt x="608910" y="1033160"/>
                  <a:pt x="604057" y="1028006"/>
                </a:cubicBezTo>
                <a:cubicBezTo>
                  <a:pt x="582361" y="1004953"/>
                  <a:pt x="559626" y="983032"/>
                  <a:pt x="535068" y="963012"/>
                </a:cubicBezTo>
                <a:cubicBezTo>
                  <a:pt x="489628" y="926121"/>
                  <a:pt x="441097" y="893257"/>
                  <a:pt x="398492" y="852702"/>
                </a:cubicBezTo>
                <a:cubicBezTo>
                  <a:pt x="385976" y="840363"/>
                  <a:pt x="376348" y="825616"/>
                  <a:pt x="370407" y="808003"/>
                </a:cubicBezTo>
                <a:cubicBezTo>
                  <a:pt x="368512" y="802013"/>
                  <a:pt x="367360" y="794309"/>
                  <a:pt x="373637" y="788457"/>
                </a:cubicBezTo>
                <a:cubicBezTo>
                  <a:pt x="379645" y="782652"/>
                  <a:pt x="384471" y="787178"/>
                  <a:pt x="388957" y="790181"/>
                </a:cubicBezTo>
                <a:cubicBezTo>
                  <a:pt x="407729" y="802365"/>
                  <a:pt x="426784" y="814815"/>
                  <a:pt x="445569" y="827313"/>
                </a:cubicBezTo>
                <a:cubicBezTo>
                  <a:pt x="464624" y="839764"/>
                  <a:pt x="483437" y="852889"/>
                  <a:pt x="503344" y="866138"/>
                </a:cubicBezTo>
                <a:cubicBezTo>
                  <a:pt x="504379" y="858682"/>
                  <a:pt x="500259" y="857827"/>
                  <a:pt x="497988" y="855698"/>
                </a:cubicBezTo>
                <a:cubicBezTo>
                  <a:pt x="465913" y="825620"/>
                  <a:pt x="431003" y="799206"/>
                  <a:pt x="395068" y="774238"/>
                </a:cubicBezTo>
                <a:cubicBezTo>
                  <a:pt x="367267" y="754791"/>
                  <a:pt x="340223" y="733946"/>
                  <a:pt x="321225" y="704090"/>
                </a:cubicBezTo>
                <a:cubicBezTo>
                  <a:pt x="313910" y="692415"/>
                  <a:pt x="309809" y="679538"/>
                  <a:pt x="310772" y="664187"/>
                </a:cubicBezTo>
                <a:cubicBezTo>
                  <a:pt x="311107" y="659384"/>
                  <a:pt x="311442" y="654580"/>
                  <a:pt x="316776" y="652057"/>
                </a:cubicBezTo>
                <a:cubicBezTo>
                  <a:pt x="321044" y="650039"/>
                  <a:pt x="323869" y="652386"/>
                  <a:pt x="326167" y="655144"/>
                </a:cubicBezTo>
                <a:cubicBezTo>
                  <a:pt x="330196" y="660125"/>
                  <a:pt x="334224" y="665107"/>
                  <a:pt x="339819" y="668549"/>
                </a:cubicBezTo>
                <a:cubicBezTo>
                  <a:pt x="373388" y="689190"/>
                  <a:pt x="404905" y="712724"/>
                  <a:pt x="435653" y="737342"/>
                </a:cubicBezTo>
                <a:cubicBezTo>
                  <a:pt x="486133" y="777455"/>
                  <a:pt x="536115" y="818606"/>
                  <a:pt x="594518" y="846882"/>
                </a:cubicBezTo>
                <a:cubicBezTo>
                  <a:pt x="616490" y="857553"/>
                  <a:pt x="639205" y="866511"/>
                  <a:pt x="665142" y="868257"/>
                </a:cubicBezTo>
                <a:cubicBezTo>
                  <a:pt x="664195" y="865262"/>
                  <a:pt x="662491" y="863665"/>
                  <a:pt x="660802" y="862382"/>
                </a:cubicBezTo>
                <a:cubicBezTo>
                  <a:pt x="604283" y="821121"/>
                  <a:pt x="549586" y="777958"/>
                  <a:pt x="499505" y="728286"/>
                </a:cubicBezTo>
                <a:cubicBezTo>
                  <a:pt x="437758" y="667074"/>
                  <a:pt x="384382" y="598058"/>
                  <a:pt x="345927" y="515339"/>
                </a:cubicBezTo>
                <a:cubicBezTo>
                  <a:pt x="344141" y="511860"/>
                  <a:pt x="342910" y="508598"/>
                  <a:pt x="338588" y="509361"/>
                </a:cubicBezTo>
                <a:cubicBezTo>
                  <a:pt x="327525" y="511630"/>
                  <a:pt x="326170" y="505543"/>
                  <a:pt x="327339" y="494900"/>
                </a:cubicBezTo>
                <a:cubicBezTo>
                  <a:pt x="330552" y="468714"/>
                  <a:pt x="322326" y="448660"/>
                  <a:pt x="303055" y="437512"/>
                </a:cubicBezTo>
                <a:cubicBezTo>
                  <a:pt x="289083" y="429226"/>
                  <a:pt x="277325" y="421812"/>
                  <a:pt x="292117" y="398959"/>
                </a:cubicBezTo>
                <a:cubicBezTo>
                  <a:pt x="295694" y="393584"/>
                  <a:pt x="294041" y="386918"/>
                  <a:pt x="292417" y="380879"/>
                </a:cubicBezTo>
                <a:cubicBezTo>
                  <a:pt x="290115" y="371796"/>
                  <a:pt x="285463" y="365027"/>
                  <a:pt x="280259" y="358039"/>
                </a:cubicBezTo>
                <a:cubicBezTo>
                  <a:pt x="277365" y="354122"/>
                  <a:pt x="273863" y="348731"/>
                  <a:pt x="277426" y="343041"/>
                </a:cubicBezTo>
                <a:cubicBezTo>
                  <a:pt x="281488" y="336315"/>
                  <a:pt x="287339" y="339394"/>
                  <a:pt x="292014" y="340466"/>
                </a:cubicBezTo>
                <a:cubicBezTo>
                  <a:pt x="313455" y="345221"/>
                  <a:pt x="326609" y="359662"/>
                  <a:pt x="333039" y="382248"/>
                </a:cubicBezTo>
                <a:cubicBezTo>
                  <a:pt x="337209" y="396693"/>
                  <a:pt x="342383" y="396728"/>
                  <a:pt x="352439" y="383884"/>
                </a:cubicBezTo>
                <a:cubicBezTo>
                  <a:pt x="363791" y="369545"/>
                  <a:pt x="373274" y="368504"/>
                  <a:pt x="381981" y="380883"/>
                </a:cubicBezTo>
                <a:cubicBezTo>
                  <a:pt x="388959" y="391037"/>
                  <a:pt x="394611" y="402058"/>
                  <a:pt x="402615" y="410767"/>
                </a:cubicBezTo>
                <a:cubicBezTo>
                  <a:pt x="424081" y="434810"/>
                  <a:pt x="444293" y="461289"/>
                  <a:pt x="488827" y="452479"/>
                </a:cubicBezTo>
                <a:cubicBezTo>
                  <a:pt x="476447" y="443279"/>
                  <a:pt x="464047" y="446100"/>
                  <a:pt x="453360" y="444507"/>
                </a:cubicBezTo>
                <a:cubicBezTo>
                  <a:pt x="445687" y="443331"/>
                  <a:pt x="437918" y="439958"/>
                  <a:pt x="444814" y="429568"/>
                </a:cubicBezTo>
                <a:cubicBezTo>
                  <a:pt x="452737" y="417733"/>
                  <a:pt x="447628" y="412942"/>
                  <a:pt x="442720" y="406534"/>
                </a:cubicBezTo>
                <a:cubicBezTo>
                  <a:pt x="431444" y="391445"/>
                  <a:pt x="422234" y="373778"/>
                  <a:pt x="399647" y="373970"/>
                </a:cubicBezTo>
                <a:cubicBezTo>
                  <a:pt x="396107" y="373962"/>
                  <a:pt x="393255" y="370986"/>
                  <a:pt x="390458" y="369266"/>
                </a:cubicBezTo>
                <a:cubicBezTo>
                  <a:pt x="386539" y="366795"/>
                  <a:pt x="383146" y="363915"/>
                  <a:pt x="384776" y="357618"/>
                </a:cubicBezTo>
                <a:cubicBezTo>
                  <a:pt x="386436" y="351948"/>
                  <a:pt x="390351" y="348094"/>
                  <a:pt x="395456" y="346561"/>
                </a:cubicBezTo>
                <a:cubicBezTo>
                  <a:pt x="400022" y="345122"/>
                  <a:pt x="404870" y="343950"/>
                  <a:pt x="409490" y="343767"/>
                </a:cubicBezTo>
                <a:cubicBezTo>
                  <a:pt x="430118" y="342340"/>
                  <a:pt x="444782" y="353984"/>
                  <a:pt x="459406" y="364686"/>
                </a:cubicBezTo>
                <a:cubicBezTo>
                  <a:pt x="510573" y="401831"/>
                  <a:pt x="556044" y="445675"/>
                  <a:pt x="603593" y="487253"/>
                </a:cubicBezTo>
                <a:cubicBezTo>
                  <a:pt x="651129" y="528518"/>
                  <a:pt x="706332" y="558308"/>
                  <a:pt x="758457" y="592438"/>
                </a:cubicBezTo>
                <a:cubicBezTo>
                  <a:pt x="878695" y="671475"/>
                  <a:pt x="999459" y="750102"/>
                  <a:pt x="1126835" y="818073"/>
                </a:cubicBezTo>
                <a:cubicBezTo>
                  <a:pt x="1251416" y="884324"/>
                  <a:pt x="1667647" y="915225"/>
                  <a:pt x="1748686" y="913256"/>
                </a:cubicBezTo>
                <a:cubicBezTo>
                  <a:pt x="1852285" y="910467"/>
                  <a:pt x="2096505" y="873683"/>
                  <a:pt x="2345605" y="842682"/>
                </a:cubicBezTo>
                <a:cubicBezTo>
                  <a:pt x="2373756" y="838977"/>
                  <a:pt x="2401379" y="835684"/>
                  <a:pt x="2430665" y="833044"/>
                </a:cubicBezTo>
                <a:cubicBezTo>
                  <a:pt x="3260397" y="757430"/>
                  <a:pt x="3845073" y="368944"/>
                  <a:pt x="3874549" y="345713"/>
                </a:cubicBezTo>
                <a:cubicBezTo>
                  <a:pt x="3921930" y="308568"/>
                  <a:pt x="4079617" y="235190"/>
                  <a:pt x="4079914" y="235770"/>
                </a:cubicBezTo>
                <a:cubicBezTo>
                  <a:pt x="4083430" y="241475"/>
                  <a:pt x="4101322" y="245987"/>
                  <a:pt x="4115814" y="249002"/>
                </a:cubicBezTo>
                <a:lnTo>
                  <a:pt x="4129591" y="251735"/>
                </a:lnTo>
                <a:lnTo>
                  <a:pt x="4131313" y="253264"/>
                </a:lnTo>
                <a:cubicBezTo>
                  <a:pt x="4136355" y="253402"/>
                  <a:pt x="4136103" y="253090"/>
                  <a:pt x="4132779" y="252368"/>
                </a:cubicBezTo>
                <a:lnTo>
                  <a:pt x="4129591" y="251735"/>
                </a:lnTo>
                <a:lnTo>
                  <a:pt x="4126781" y="249241"/>
                </a:lnTo>
                <a:cubicBezTo>
                  <a:pt x="4126067" y="246916"/>
                  <a:pt x="4126005" y="243923"/>
                  <a:pt x="4126159" y="241207"/>
                </a:cubicBezTo>
                <a:cubicBezTo>
                  <a:pt x="4126893" y="226844"/>
                  <a:pt x="4132343" y="214496"/>
                  <a:pt x="4145347" y="206824"/>
                </a:cubicBezTo>
                <a:cubicBezTo>
                  <a:pt x="4157825" y="199562"/>
                  <a:pt x="4170601" y="192878"/>
                  <a:pt x="4183377" y="186195"/>
                </a:cubicBezTo>
                <a:cubicBezTo>
                  <a:pt x="4194019" y="180522"/>
                  <a:pt x="4201312" y="179234"/>
                  <a:pt x="4203065" y="194422"/>
                </a:cubicBezTo>
                <a:cubicBezTo>
                  <a:pt x="4204816" y="209612"/>
                  <a:pt x="4219976" y="213894"/>
                  <a:pt x="4228763" y="203170"/>
                </a:cubicBezTo>
                <a:cubicBezTo>
                  <a:pt x="4263132" y="161048"/>
                  <a:pt x="4304408" y="127512"/>
                  <a:pt x="4343373" y="90903"/>
                </a:cubicBezTo>
                <a:cubicBezTo>
                  <a:pt x="4370579" y="65543"/>
                  <a:pt x="4399217" y="41828"/>
                  <a:pt x="4421541" y="10686"/>
                </a:cubicBezTo>
                <a:cubicBezTo>
                  <a:pt x="4425645" y="4902"/>
                  <a:pt x="4429395" y="-2718"/>
                  <a:pt x="4437179" y="969"/>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8" name="Picture 7">
            <a:extLst>
              <a:ext uri="{FF2B5EF4-FFF2-40B4-BE49-F238E27FC236}">
                <a16:creationId xmlns:a16="http://schemas.microsoft.com/office/drawing/2014/main" id="{3B4B7693-CA9E-C2FB-A7F2-3095934A9168}"/>
              </a:ext>
            </a:extLst>
          </p:cNvPr>
          <p:cNvPicPr>
            <a:picLocks noChangeAspect="1"/>
          </p:cNvPicPr>
          <p:nvPr/>
        </p:nvPicPr>
        <p:blipFill>
          <a:blip r:embed="rId2"/>
          <a:stretch>
            <a:fillRect/>
          </a:stretch>
        </p:blipFill>
        <p:spPr>
          <a:xfrm>
            <a:off x="6938603" y="3776110"/>
            <a:ext cx="2766872" cy="105715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002C20-86F6-46B0-8392-A37CAC548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4614759" cy="4163337"/>
          </a:xfrm>
          <a:prstGeom prst="rect">
            <a:avLst/>
          </a:prstGeom>
        </p:spPr>
        <p:txBody>
          <a:bodyPr vert="horz" lIns="91440" tIns="45720" rIns="91440" bIns="45720" rtlCol="0">
            <a:normAutofit/>
          </a:bodyPr>
          <a:lstStyle/>
          <a:p>
            <a:pPr>
              <a:spcBef>
                <a:spcPts val="1400"/>
              </a:spcBef>
            </a:pPr>
            <a:r>
              <a:rPr lang="en-US" sz="2000" b="0" i="0">
                <a:effectLst/>
              </a:rPr>
              <a:t>The first instance of a successful landing on a ground pad.</a:t>
            </a:r>
          </a:p>
          <a:p>
            <a:pPr>
              <a:spcBef>
                <a:spcPts val="1400"/>
              </a:spcBef>
            </a:pPr>
            <a:endParaRPr lang="en-US" sz="2000" b="0" i="0">
              <a:effectLst/>
            </a:endParaRPr>
          </a:p>
          <a:p>
            <a:pPr>
              <a:spcBef>
                <a:spcPts val="1400"/>
              </a:spcBef>
            </a:pPr>
            <a:endParaRPr lang="en-US" sz="2000"/>
          </a:p>
          <a:p>
            <a:pPr>
              <a:spcBef>
                <a:spcPts val="1400"/>
              </a:spcBef>
            </a:pPr>
            <a:endParaRPr lang="en-US" sz="2000" b="0" i="0">
              <a:effectLst/>
            </a:endParaRPr>
          </a:p>
          <a:p>
            <a:pPr>
              <a:spcBef>
                <a:spcPts val="1400"/>
              </a:spcBef>
            </a:pPr>
            <a:r>
              <a:rPr lang="en-US" sz="2000" b="0" i="0">
                <a:effectLst/>
              </a:rPr>
              <a:t>Filtering the data by successful landings on the ground pad and retrieving the earliest date yields the identification of the first successful landing on 12/22/2015.</a:t>
            </a:r>
            <a:endParaRPr lang="en-US" sz="2000"/>
          </a:p>
          <a:p>
            <a:pPr>
              <a:spcBef>
                <a:spcPts val="1400"/>
              </a:spcBef>
            </a:pPr>
            <a:endParaRPr lang="en-US" sz="2000"/>
          </a:p>
        </p:txBody>
      </p:sp>
      <p:sp>
        <p:nvSpPr>
          <p:cNvPr id="13" name="Freeform: Shape 12">
            <a:extLst>
              <a:ext uri="{FF2B5EF4-FFF2-40B4-BE49-F238E27FC236}">
                <a16:creationId xmlns:a16="http://schemas.microsoft.com/office/drawing/2014/main" id="{C2972F54-37E5-4215-8174-927CD8DD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247" y="1844620"/>
            <a:ext cx="5004044" cy="4257439"/>
          </a:xfrm>
          <a:custGeom>
            <a:avLst/>
            <a:gdLst>
              <a:gd name="connsiteX0" fmla="*/ 4996703 w 5004044"/>
              <a:gd name="connsiteY0" fmla="*/ 1884419 h 4257439"/>
              <a:gd name="connsiteX1" fmla="*/ 4999558 w 5004044"/>
              <a:gd name="connsiteY1" fmla="*/ 1895448 h 4257439"/>
              <a:gd name="connsiteX2" fmla="*/ 4998919 w 5004044"/>
              <a:gd name="connsiteY2" fmla="*/ 1955002 h 4257439"/>
              <a:gd name="connsiteX3" fmla="*/ 4997257 w 5004044"/>
              <a:gd name="connsiteY3" fmla="*/ 1954563 h 4257439"/>
              <a:gd name="connsiteX4" fmla="*/ 4997288 w 5004044"/>
              <a:gd name="connsiteY4" fmla="*/ 1935420 h 4257439"/>
              <a:gd name="connsiteX5" fmla="*/ 4996971 w 5004044"/>
              <a:gd name="connsiteY5" fmla="*/ 1897199 h 4257439"/>
              <a:gd name="connsiteX6" fmla="*/ 4995619 w 5004044"/>
              <a:gd name="connsiteY6" fmla="*/ 1855413 h 4257439"/>
              <a:gd name="connsiteX7" fmla="*/ 4996377 w 5004044"/>
              <a:gd name="connsiteY7" fmla="*/ 1868871 h 4257439"/>
              <a:gd name="connsiteX8" fmla="*/ 4996703 w 5004044"/>
              <a:gd name="connsiteY8" fmla="*/ 1884419 h 4257439"/>
              <a:gd name="connsiteX9" fmla="*/ 4993479 w 5004044"/>
              <a:gd name="connsiteY9" fmla="*/ 1871969 h 4257439"/>
              <a:gd name="connsiteX10" fmla="*/ 4994448 w 5004044"/>
              <a:gd name="connsiteY10" fmla="*/ 1857988 h 4257439"/>
              <a:gd name="connsiteX11" fmla="*/ 4995619 w 5004044"/>
              <a:gd name="connsiteY11" fmla="*/ 1855413 h 4257439"/>
              <a:gd name="connsiteX12" fmla="*/ 561880 w 5004044"/>
              <a:gd name="connsiteY12" fmla="*/ 1402651 h 4257439"/>
              <a:gd name="connsiteX13" fmla="*/ 559343 w 5004044"/>
              <a:gd name="connsiteY13" fmla="*/ 1406893 h 4257439"/>
              <a:gd name="connsiteX14" fmla="*/ 576521 w 5004044"/>
              <a:gd name="connsiteY14" fmla="*/ 1419992 h 4257439"/>
              <a:gd name="connsiteX15" fmla="*/ 596259 w 5004044"/>
              <a:gd name="connsiteY15" fmla="*/ 1423150 h 4257439"/>
              <a:gd name="connsiteX16" fmla="*/ 561880 w 5004044"/>
              <a:gd name="connsiteY16" fmla="*/ 1402651 h 4257439"/>
              <a:gd name="connsiteX17" fmla="*/ 741490 w 5004044"/>
              <a:gd name="connsiteY17" fmla="*/ 927208 h 4257439"/>
              <a:gd name="connsiteX18" fmla="*/ 944973 w 5004044"/>
              <a:gd name="connsiteY18" fmla="*/ 1054807 h 4257439"/>
              <a:gd name="connsiteX19" fmla="*/ 947781 w 5004044"/>
              <a:gd name="connsiteY19" fmla="*/ 1050516 h 4257439"/>
              <a:gd name="connsiteX20" fmla="*/ 741490 w 5004044"/>
              <a:gd name="connsiteY20" fmla="*/ 927208 h 4257439"/>
              <a:gd name="connsiteX21" fmla="*/ 4437179 w 5004044"/>
              <a:gd name="connsiteY21" fmla="*/ 969 h 4257439"/>
              <a:gd name="connsiteX22" fmla="*/ 4444201 w 5004044"/>
              <a:gd name="connsiteY22" fmla="*/ 18389 h 4257439"/>
              <a:gd name="connsiteX23" fmla="*/ 4430319 w 5004044"/>
              <a:gd name="connsiteY23" fmla="*/ 49621 h 4257439"/>
              <a:gd name="connsiteX24" fmla="*/ 4455614 w 5004044"/>
              <a:gd name="connsiteY24" fmla="*/ 105249 h 4257439"/>
              <a:gd name="connsiteX25" fmla="*/ 4563529 w 5004044"/>
              <a:gd name="connsiteY25" fmla="*/ 89046 h 4257439"/>
              <a:gd name="connsiteX26" fmla="*/ 4575967 w 5004044"/>
              <a:gd name="connsiteY26" fmla="*/ 105828 h 4257439"/>
              <a:gd name="connsiteX27" fmla="*/ 4581177 w 5004044"/>
              <a:gd name="connsiteY27" fmla="*/ 187773 h 4257439"/>
              <a:gd name="connsiteX28" fmla="*/ 4586660 w 5004044"/>
              <a:gd name="connsiteY28" fmla="*/ 207364 h 4257439"/>
              <a:gd name="connsiteX29" fmla="*/ 4601641 w 5004044"/>
              <a:gd name="connsiteY29" fmla="*/ 294858 h 4257439"/>
              <a:gd name="connsiteX30" fmla="*/ 4662523 w 5004044"/>
              <a:gd name="connsiteY30" fmla="*/ 423590 h 4257439"/>
              <a:gd name="connsiteX31" fmla="*/ 4724560 w 5004044"/>
              <a:gd name="connsiteY31" fmla="*/ 497719 h 4257439"/>
              <a:gd name="connsiteX32" fmla="*/ 4732841 w 5004044"/>
              <a:gd name="connsiteY32" fmla="*/ 519029 h 4257439"/>
              <a:gd name="connsiteX33" fmla="*/ 4749643 w 5004044"/>
              <a:gd name="connsiteY33" fmla="*/ 604622 h 4257439"/>
              <a:gd name="connsiteX34" fmla="*/ 4744753 w 5004044"/>
              <a:gd name="connsiteY34" fmla="*/ 623512 h 4257439"/>
              <a:gd name="connsiteX35" fmla="*/ 4720006 w 5004044"/>
              <a:gd name="connsiteY35" fmla="*/ 649070 h 4257439"/>
              <a:gd name="connsiteX36" fmla="*/ 4700653 w 5004044"/>
              <a:gd name="connsiteY36" fmla="*/ 704672 h 4257439"/>
              <a:gd name="connsiteX37" fmla="*/ 4662297 w 5004044"/>
              <a:gd name="connsiteY37" fmla="*/ 786401 h 4257439"/>
              <a:gd name="connsiteX38" fmla="*/ 4642954 w 5004044"/>
              <a:gd name="connsiteY38" fmla="*/ 811006 h 4257439"/>
              <a:gd name="connsiteX39" fmla="*/ 4658781 w 5004044"/>
              <a:gd name="connsiteY39" fmla="*/ 824342 h 4257439"/>
              <a:gd name="connsiteX40" fmla="*/ 4713981 w 5004044"/>
              <a:gd name="connsiteY40" fmla="*/ 916441 h 4257439"/>
              <a:gd name="connsiteX41" fmla="*/ 4642145 w 5004044"/>
              <a:gd name="connsiteY41" fmla="*/ 1035706 h 4257439"/>
              <a:gd name="connsiteX42" fmla="*/ 4604059 w 5004044"/>
              <a:gd name="connsiteY42" fmla="*/ 1073741 h 4257439"/>
              <a:gd name="connsiteX43" fmla="*/ 4680437 w 5004044"/>
              <a:gd name="connsiteY43" fmla="*/ 1071013 h 4257439"/>
              <a:gd name="connsiteX44" fmla="*/ 4708843 w 5004044"/>
              <a:gd name="connsiteY44" fmla="*/ 1110593 h 4257439"/>
              <a:gd name="connsiteX45" fmla="*/ 4721433 w 5004044"/>
              <a:gd name="connsiteY45" fmla="*/ 1130828 h 4257439"/>
              <a:gd name="connsiteX46" fmla="*/ 4799050 w 5004044"/>
              <a:gd name="connsiteY46" fmla="*/ 1256288 h 4257439"/>
              <a:gd name="connsiteX47" fmla="*/ 4788849 w 5004044"/>
              <a:gd name="connsiteY47" fmla="*/ 1296992 h 4257439"/>
              <a:gd name="connsiteX48" fmla="*/ 4677593 w 5004044"/>
              <a:gd name="connsiteY48" fmla="*/ 1504814 h 4257439"/>
              <a:gd name="connsiteX49" fmla="*/ 4806838 w 5004044"/>
              <a:gd name="connsiteY49" fmla="*/ 1534504 h 4257439"/>
              <a:gd name="connsiteX50" fmla="*/ 4818253 w 5004044"/>
              <a:gd name="connsiteY50" fmla="*/ 1621364 h 4257439"/>
              <a:gd name="connsiteX51" fmla="*/ 4887405 w 5004044"/>
              <a:gd name="connsiteY51" fmla="*/ 1708784 h 4257439"/>
              <a:gd name="connsiteX52" fmla="*/ 4987017 w 5004044"/>
              <a:gd name="connsiteY52" fmla="*/ 1847008 h 4257439"/>
              <a:gd name="connsiteX53" fmla="*/ 4993479 w 5004044"/>
              <a:gd name="connsiteY53" fmla="*/ 1871969 h 4257439"/>
              <a:gd name="connsiteX54" fmla="*/ 4993260 w 5004044"/>
              <a:gd name="connsiteY54" fmla="*/ 1875137 h 4257439"/>
              <a:gd name="connsiteX55" fmla="*/ 4990437 w 5004044"/>
              <a:gd name="connsiteY55" fmla="*/ 1933934 h 4257439"/>
              <a:gd name="connsiteX56" fmla="*/ 4989378 w 5004044"/>
              <a:gd name="connsiteY56" fmla="*/ 1952477 h 4257439"/>
              <a:gd name="connsiteX57" fmla="*/ 4982628 w 5004044"/>
              <a:gd name="connsiteY57" fmla="*/ 1950690 h 4257439"/>
              <a:gd name="connsiteX58" fmla="*/ 4970479 w 5004044"/>
              <a:gd name="connsiteY58" fmla="*/ 1944168 h 4257439"/>
              <a:gd name="connsiteX59" fmla="*/ 4961645 w 5004044"/>
              <a:gd name="connsiteY59" fmla="*/ 1968944 h 4257439"/>
              <a:gd name="connsiteX60" fmla="*/ 4980262 w 5004044"/>
              <a:gd name="connsiteY60" fmla="*/ 2014997 h 4257439"/>
              <a:gd name="connsiteX61" fmla="*/ 4988607 w 5004044"/>
              <a:gd name="connsiteY61" fmla="*/ 1965973 h 4257439"/>
              <a:gd name="connsiteX62" fmla="*/ 4989378 w 5004044"/>
              <a:gd name="connsiteY62" fmla="*/ 1952477 h 4257439"/>
              <a:gd name="connsiteX63" fmla="*/ 4997257 w 5004044"/>
              <a:gd name="connsiteY63" fmla="*/ 1954563 h 4257439"/>
              <a:gd name="connsiteX64" fmla="*/ 4997217 w 5004044"/>
              <a:gd name="connsiteY64" fmla="*/ 1978557 h 4257439"/>
              <a:gd name="connsiteX65" fmla="*/ 4990810 w 5004044"/>
              <a:gd name="connsiteY65" fmla="*/ 2100744 h 4257439"/>
              <a:gd name="connsiteX66" fmla="*/ 4889713 w 5004044"/>
              <a:gd name="connsiteY66" fmla="*/ 2285583 h 4257439"/>
              <a:gd name="connsiteX67" fmla="*/ 4803440 w 5004044"/>
              <a:gd name="connsiteY67" fmla="*/ 2367231 h 4257439"/>
              <a:gd name="connsiteX68" fmla="*/ 4613356 w 5004044"/>
              <a:gd name="connsiteY68" fmla="*/ 2702512 h 4257439"/>
              <a:gd name="connsiteX69" fmla="*/ 4553563 w 5004044"/>
              <a:gd name="connsiteY69" fmla="*/ 2810797 h 4257439"/>
              <a:gd name="connsiteX70" fmla="*/ 4602347 w 5004044"/>
              <a:gd name="connsiteY70" fmla="*/ 2836976 h 4257439"/>
              <a:gd name="connsiteX71" fmla="*/ 4516285 w 5004044"/>
              <a:gd name="connsiteY71" fmla="*/ 2954642 h 4257439"/>
              <a:gd name="connsiteX72" fmla="*/ 4414507 w 5004044"/>
              <a:gd name="connsiteY72" fmla="*/ 3086467 h 4257439"/>
              <a:gd name="connsiteX73" fmla="*/ 2327617 w 5004044"/>
              <a:gd name="connsiteY73" fmla="*/ 4253752 h 4257439"/>
              <a:gd name="connsiteX74" fmla="*/ 1214971 w 5004044"/>
              <a:gd name="connsiteY74" fmla="*/ 4203137 h 4257439"/>
              <a:gd name="connsiteX75" fmla="*/ 894535 w 5004044"/>
              <a:gd name="connsiteY75" fmla="*/ 4109150 h 4257439"/>
              <a:gd name="connsiteX76" fmla="*/ 781596 w 5004044"/>
              <a:gd name="connsiteY76" fmla="*/ 3991505 h 4257439"/>
              <a:gd name="connsiteX77" fmla="*/ 742373 w 5004044"/>
              <a:gd name="connsiteY77" fmla="*/ 3959843 h 4257439"/>
              <a:gd name="connsiteX78" fmla="*/ 646723 w 5004044"/>
              <a:gd name="connsiteY78" fmla="*/ 3926438 h 4257439"/>
              <a:gd name="connsiteX79" fmla="*/ 478839 w 5004044"/>
              <a:gd name="connsiteY79" fmla="*/ 3847272 h 4257439"/>
              <a:gd name="connsiteX80" fmla="*/ 537744 w 5004044"/>
              <a:gd name="connsiteY80" fmla="*/ 3812205 h 4257439"/>
              <a:gd name="connsiteX81" fmla="*/ 712950 w 5004044"/>
              <a:gd name="connsiteY81" fmla="*/ 3847065 h 4257439"/>
              <a:gd name="connsiteX82" fmla="*/ 839053 w 5004044"/>
              <a:gd name="connsiteY82" fmla="*/ 3842201 h 4257439"/>
              <a:gd name="connsiteX83" fmla="*/ 657388 w 5004044"/>
              <a:gd name="connsiteY83" fmla="*/ 3759142 h 4257439"/>
              <a:gd name="connsiteX84" fmla="*/ 479902 w 5004044"/>
              <a:gd name="connsiteY84" fmla="*/ 3640872 h 4257439"/>
              <a:gd name="connsiteX85" fmla="*/ 612982 w 5004044"/>
              <a:gd name="connsiteY85" fmla="*/ 3646162 h 4257439"/>
              <a:gd name="connsiteX86" fmla="*/ 617779 w 5004044"/>
              <a:gd name="connsiteY86" fmla="*/ 3625073 h 4257439"/>
              <a:gd name="connsiteX87" fmla="*/ 495792 w 5004044"/>
              <a:gd name="connsiteY87" fmla="*/ 3468542 h 4257439"/>
              <a:gd name="connsiteX88" fmla="*/ 436221 w 5004044"/>
              <a:gd name="connsiteY88" fmla="*/ 3407261 h 4257439"/>
              <a:gd name="connsiteX89" fmla="*/ 172652 w 5004044"/>
              <a:gd name="connsiteY89" fmla="*/ 3237768 h 4257439"/>
              <a:gd name="connsiteX90" fmla="*/ 417805 w 5004044"/>
              <a:gd name="connsiteY90" fmla="*/ 3290959 h 4257439"/>
              <a:gd name="connsiteX91" fmla="*/ 159629 w 5004044"/>
              <a:gd name="connsiteY91" fmla="*/ 3126522 h 4257439"/>
              <a:gd name="connsiteX92" fmla="*/ 35515 w 5004044"/>
              <a:gd name="connsiteY92" fmla="*/ 3070942 h 4257439"/>
              <a:gd name="connsiteX93" fmla="*/ 3001 w 5004044"/>
              <a:gd name="connsiteY93" fmla="*/ 3030820 h 4257439"/>
              <a:gd name="connsiteX94" fmla="*/ 56337 w 5004044"/>
              <a:gd name="connsiteY94" fmla="*/ 3011602 h 4257439"/>
              <a:gd name="connsiteX95" fmla="*/ 221626 w 5004044"/>
              <a:gd name="connsiteY95" fmla="*/ 3000137 h 4257439"/>
              <a:gd name="connsiteX96" fmla="*/ 12079 w 5004044"/>
              <a:gd name="connsiteY96" fmla="*/ 2895750 h 4257439"/>
              <a:gd name="connsiteX97" fmla="*/ 165389 w 5004044"/>
              <a:gd name="connsiteY97" fmla="*/ 2890511 h 4257439"/>
              <a:gd name="connsiteX98" fmla="*/ 206743 w 5004044"/>
              <a:gd name="connsiteY98" fmla="*/ 2827546 h 4257439"/>
              <a:gd name="connsiteX99" fmla="*/ 273631 w 5004044"/>
              <a:gd name="connsiteY99" fmla="*/ 2725917 h 4257439"/>
              <a:gd name="connsiteX100" fmla="*/ 320364 w 5004044"/>
              <a:gd name="connsiteY100" fmla="*/ 2667696 h 4257439"/>
              <a:gd name="connsiteX101" fmla="*/ 334074 w 5004044"/>
              <a:gd name="connsiteY101" fmla="*/ 2507770 h 4257439"/>
              <a:gd name="connsiteX102" fmla="*/ 284207 w 5004044"/>
              <a:gd name="connsiteY102" fmla="*/ 2344516 h 4257439"/>
              <a:gd name="connsiteX103" fmla="*/ 166166 w 5004044"/>
              <a:gd name="connsiteY103" fmla="*/ 2278376 h 4257439"/>
              <a:gd name="connsiteX104" fmla="*/ 194891 w 5004044"/>
              <a:gd name="connsiteY104" fmla="*/ 2175576 h 4257439"/>
              <a:gd name="connsiteX105" fmla="*/ 440332 w 5004044"/>
              <a:gd name="connsiteY105" fmla="*/ 2191712 h 4257439"/>
              <a:gd name="connsiteX106" fmla="*/ 63051 w 5004044"/>
              <a:gd name="connsiteY106" fmla="*/ 1942979 h 4257439"/>
              <a:gd name="connsiteX107" fmla="*/ 123612 w 5004044"/>
              <a:gd name="connsiteY107" fmla="*/ 1920903 h 4257439"/>
              <a:gd name="connsiteX108" fmla="*/ 120386 w 5004044"/>
              <a:gd name="connsiteY108" fmla="*/ 1903128 h 4257439"/>
              <a:gd name="connsiteX109" fmla="*/ 119318 w 5004044"/>
              <a:gd name="connsiteY109" fmla="*/ 1791355 h 4257439"/>
              <a:gd name="connsiteX110" fmla="*/ 127081 w 5004044"/>
              <a:gd name="connsiteY110" fmla="*/ 1738431 h 4257439"/>
              <a:gd name="connsiteX111" fmla="*/ 108310 w 5004044"/>
              <a:gd name="connsiteY111" fmla="*/ 1682600 h 4257439"/>
              <a:gd name="connsiteX112" fmla="*/ 385468 w 5004044"/>
              <a:gd name="connsiteY112" fmla="*/ 1739315 h 4257439"/>
              <a:gd name="connsiteX113" fmla="*/ 599777 w 5004044"/>
              <a:gd name="connsiteY113" fmla="*/ 1722044 h 4257439"/>
              <a:gd name="connsiteX114" fmla="*/ 593006 w 5004044"/>
              <a:gd name="connsiteY114" fmla="*/ 1716597 h 4257439"/>
              <a:gd name="connsiteX115" fmla="*/ 485736 w 5004044"/>
              <a:gd name="connsiteY115" fmla="*/ 1591625 h 4257439"/>
              <a:gd name="connsiteX116" fmla="*/ 481534 w 5004044"/>
              <a:gd name="connsiteY116" fmla="*/ 1588888 h 4257439"/>
              <a:gd name="connsiteX117" fmla="*/ 461623 w 5004044"/>
              <a:gd name="connsiteY117" fmla="*/ 1569314 h 4257439"/>
              <a:gd name="connsiteX118" fmla="*/ 441172 w 5004044"/>
              <a:gd name="connsiteY118" fmla="*/ 1549836 h 4257439"/>
              <a:gd name="connsiteX119" fmla="*/ 438173 w 5004044"/>
              <a:gd name="connsiteY119" fmla="*/ 1549732 h 4257439"/>
              <a:gd name="connsiteX120" fmla="*/ 409482 w 5004044"/>
              <a:gd name="connsiteY120" fmla="*/ 1509886 h 4257439"/>
              <a:gd name="connsiteX121" fmla="*/ 401143 w 5004044"/>
              <a:gd name="connsiteY121" fmla="*/ 1480995 h 4257439"/>
              <a:gd name="connsiteX122" fmla="*/ 370772 w 5004044"/>
              <a:gd name="connsiteY122" fmla="*/ 1452514 h 4257439"/>
              <a:gd name="connsiteX123" fmla="*/ 339699 w 5004044"/>
              <a:gd name="connsiteY123" fmla="*/ 1426688 h 4257439"/>
              <a:gd name="connsiteX124" fmla="*/ 265593 w 5004044"/>
              <a:gd name="connsiteY124" fmla="*/ 1412885 h 4257439"/>
              <a:gd name="connsiteX125" fmla="*/ 215085 w 5004044"/>
              <a:gd name="connsiteY125" fmla="*/ 1372144 h 4257439"/>
              <a:gd name="connsiteX126" fmla="*/ 274865 w 5004044"/>
              <a:gd name="connsiteY126" fmla="*/ 1375825 h 4257439"/>
              <a:gd name="connsiteX127" fmla="*/ 219220 w 5004044"/>
              <a:gd name="connsiteY127" fmla="*/ 1329666 h 4257439"/>
              <a:gd name="connsiteX128" fmla="*/ 187322 w 5004044"/>
              <a:gd name="connsiteY128" fmla="*/ 1278682 h 4257439"/>
              <a:gd name="connsiteX129" fmla="*/ 189878 w 5004044"/>
              <a:gd name="connsiteY129" fmla="*/ 1262417 h 4257439"/>
              <a:gd name="connsiteX130" fmla="*/ 204036 w 5004044"/>
              <a:gd name="connsiteY130" fmla="*/ 1262449 h 4257439"/>
              <a:gd name="connsiteX131" fmla="*/ 256133 w 5004044"/>
              <a:gd name="connsiteY131" fmla="*/ 1295950 h 4257439"/>
              <a:gd name="connsiteX132" fmla="*/ 323760 w 5004044"/>
              <a:gd name="connsiteY132" fmla="*/ 1342208 h 4257439"/>
              <a:gd name="connsiteX133" fmla="*/ 219957 w 5004044"/>
              <a:gd name="connsiteY133" fmla="*/ 1252997 h 4257439"/>
              <a:gd name="connsiteX134" fmla="*/ 145267 w 5004044"/>
              <a:gd name="connsiteY134" fmla="*/ 1188376 h 4257439"/>
              <a:gd name="connsiteX135" fmla="*/ 127649 w 5004044"/>
              <a:gd name="connsiteY135" fmla="*/ 1140248 h 4257439"/>
              <a:gd name="connsiteX136" fmla="*/ 133301 w 5004044"/>
              <a:gd name="connsiteY136" fmla="*/ 1126283 h 4257439"/>
              <a:gd name="connsiteX137" fmla="*/ 144665 w 5004044"/>
              <a:gd name="connsiteY137" fmla="*/ 1130919 h 4257439"/>
              <a:gd name="connsiteX138" fmla="*/ 154924 w 5004044"/>
              <a:gd name="connsiteY138" fmla="*/ 1141443 h 4257439"/>
              <a:gd name="connsiteX139" fmla="*/ 263706 w 5004044"/>
              <a:gd name="connsiteY139" fmla="*/ 1219972 h 4257439"/>
              <a:gd name="connsiteX140" fmla="*/ 423231 w 5004044"/>
              <a:gd name="connsiteY140" fmla="*/ 1325916 h 4257439"/>
              <a:gd name="connsiteX141" fmla="*/ 486543 w 5004044"/>
              <a:gd name="connsiteY141" fmla="*/ 1341940 h 4257439"/>
              <a:gd name="connsiteX142" fmla="*/ 305459 w 5004044"/>
              <a:gd name="connsiteY142" fmla="*/ 1191095 h 4257439"/>
              <a:gd name="connsiteX143" fmla="*/ 165967 w 5004044"/>
              <a:gd name="connsiteY143" fmla="*/ 995271 h 4257439"/>
              <a:gd name="connsiteX144" fmla="*/ 148803 w 5004044"/>
              <a:gd name="connsiteY144" fmla="*/ 982487 h 4257439"/>
              <a:gd name="connsiteX145" fmla="*/ 142975 w 5004044"/>
              <a:gd name="connsiteY145" fmla="*/ 973711 h 4257439"/>
              <a:gd name="connsiteX146" fmla="*/ 107228 w 5004044"/>
              <a:gd name="connsiteY146" fmla="*/ 903165 h 4257439"/>
              <a:gd name="connsiteX147" fmla="*/ 103961 w 5004044"/>
              <a:gd name="connsiteY147" fmla="*/ 884449 h 4257439"/>
              <a:gd name="connsiteX148" fmla="*/ 105398 w 5004044"/>
              <a:gd name="connsiteY148" fmla="*/ 848773 h 4257439"/>
              <a:gd name="connsiteX149" fmla="*/ 96106 w 5004044"/>
              <a:gd name="connsiteY149" fmla="*/ 829222 h 4257439"/>
              <a:gd name="connsiteX150" fmla="*/ 95233 w 5004044"/>
              <a:gd name="connsiteY150" fmla="*/ 815459 h 4257439"/>
              <a:gd name="connsiteX151" fmla="*/ 108754 w 5004044"/>
              <a:gd name="connsiteY151" fmla="*/ 813390 h 4257439"/>
              <a:gd name="connsiteX152" fmla="*/ 149184 w 5004044"/>
              <a:gd name="connsiteY152" fmla="*/ 854012 h 4257439"/>
              <a:gd name="connsiteX153" fmla="*/ 169922 w 5004044"/>
              <a:gd name="connsiteY153" fmla="*/ 855094 h 4257439"/>
              <a:gd name="connsiteX154" fmla="*/ 194734 w 5004044"/>
              <a:gd name="connsiteY154" fmla="*/ 849766 h 4257439"/>
              <a:gd name="connsiteX155" fmla="*/ 204833 w 5004044"/>
              <a:gd name="connsiteY155" fmla="*/ 862849 h 4257439"/>
              <a:gd name="connsiteX156" fmla="*/ 262674 w 5004044"/>
              <a:gd name="connsiteY156" fmla="*/ 921903 h 4257439"/>
              <a:gd name="connsiteX157" fmla="*/ 302202 w 5004044"/>
              <a:gd name="connsiteY157" fmla="*/ 923150 h 4257439"/>
              <a:gd name="connsiteX158" fmla="*/ 270912 w 5004044"/>
              <a:gd name="connsiteY158" fmla="*/ 917286 h 4257439"/>
              <a:gd name="connsiteX159" fmla="*/ 262498 w 5004044"/>
              <a:gd name="connsiteY159" fmla="*/ 899162 h 4257439"/>
              <a:gd name="connsiteX160" fmla="*/ 261759 w 5004044"/>
              <a:gd name="connsiteY160" fmla="*/ 882214 h 4257439"/>
              <a:gd name="connsiteX161" fmla="*/ 216117 w 5004044"/>
              <a:gd name="connsiteY161" fmla="*/ 846941 h 4257439"/>
              <a:gd name="connsiteX162" fmla="*/ 211969 w 5004044"/>
              <a:gd name="connsiteY162" fmla="*/ 845458 h 4257439"/>
              <a:gd name="connsiteX163" fmla="*/ 202383 w 5004044"/>
              <a:gd name="connsiteY163" fmla="*/ 831653 h 4257439"/>
              <a:gd name="connsiteX164" fmla="*/ 217302 w 5004044"/>
              <a:gd name="connsiteY164" fmla="*/ 817950 h 4257439"/>
              <a:gd name="connsiteX165" fmla="*/ 258185 w 5004044"/>
              <a:gd name="connsiteY165" fmla="*/ 825283 h 4257439"/>
              <a:gd name="connsiteX166" fmla="*/ 339019 w 5004044"/>
              <a:gd name="connsiteY166" fmla="*/ 887237 h 4257439"/>
              <a:gd name="connsiteX167" fmla="*/ 455541 w 5004044"/>
              <a:gd name="connsiteY167" fmla="*/ 987171 h 4257439"/>
              <a:gd name="connsiteX168" fmla="*/ 839737 w 5004044"/>
              <a:gd name="connsiteY168" fmla="*/ 1232154 h 4257439"/>
              <a:gd name="connsiteX169" fmla="*/ 987251 w 5004044"/>
              <a:gd name="connsiteY169" fmla="*/ 1312386 h 4257439"/>
              <a:gd name="connsiteX170" fmla="*/ 987828 w 5004044"/>
              <a:gd name="connsiteY170" fmla="*/ 1306906 h 4257439"/>
              <a:gd name="connsiteX171" fmla="*/ 987609 w 5004044"/>
              <a:gd name="connsiteY171" fmla="*/ 1301885 h 4257439"/>
              <a:gd name="connsiteX172" fmla="*/ 883773 w 5004044"/>
              <a:gd name="connsiteY172" fmla="*/ 1249366 h 4257439"/>
              <a:gd name="connsiteX173" fmla="*/ 658689 w 5004044"/>
              <a:gd name="connsiteY173" fmla="*/ 1075926 h 4257439"/>
              <a:gd name="connsiteX174" fmla="*/ 639221 w 5004044"/>
              <a:gd name="connsiteY174" fmla="*/ 1072721 h 4257439"/>
              <a:gd name="connsiteX175" fmla="*/ 607837 w 5004044"/>
              <a:gd name="connsiteY175" fmla="*/ 1046001 h 4257439"/>
              <a:gd name="connsiteX176" fmla="*/ 604057 w 5004044"/>
              <a:gd name="connsiteY176" fmla="*/ 1028006 h 4257439"/>
              <a:gd name="connsiteX177" fmla="*/ 535068 w 5004044"/>
              <a:gd name="connsiteY177" fmla="*/ 963012 h 4257439"/>
              <a:gd name="connsiteX178" fmla="*/ 398492 w 5004044"/>
              <a:gd name="connsiteY178" fmla="*/ 852702 h 4257439"/>
              <a:gd name="connsiteX179" fmla="*/ 370407 w 5004044"/>
              <a:gd name="connsiteY179" fmla="*/ 808003 h 4257439"/>
              <a:gd name="connsiteX180" fmla="*/ 373637 w 5004044"/>
              <a:gd name="connsiteY180" fmla="*/ 788457 h 4257439"/>
              <a:gd name="connsiteX181" fmla="*/ 388957 w 5004044"/>
              <a:gd name="connsiteY181" fmla="*/ 790181 h 4257439"/>
              <a:gd name="connsiteX182" fmla="*/ 445569 w 5004044"/>
              <a:gd name="connsiteY182" fmla="*/ 827313 h 4257439"/>
              <a:gd name="connsiteX183" fmla="*/ 503344 w 5004044"/>
              <a:gd name="connsiteY183" fmla="*/ 866138 h 4257439"/>
              <a:gd name="connsiteX184" fmla="*/ 497988 w 5004044"/>
              <a:gd name="connsiteY184" fmla="*/ 855698 h 4257439"/>
              <a:gd name="connsiteX185" fmla="*/ 395068 w 5004044"/>
              <a:gd name="connsiteY185" fmla="*/ 774238 h 4257439"/>
              <a:gd name="connsiteX186" fmla="*/ 321225 w 5004044"/>
              <a:gd name="connsiteY186" fmla="*/ 704090 h 4257439"/>
              <a:gd name="connsiteX187" fmla="*/ 310772 w 5004044"/>
              <a:gd name="connsiteY187" fmla="*/ 664187 h 4257439"/>
              <a:gd name="connsiteX188" fmla="*/ 316776 w 5004044"/>
              <a:gd name="connsiteY188" fmla="*/ 652057 h 4257439"/>
              <a:gd name="connsiteX189" fmla="*/ 326167 w 5004044"/>
              <a:gd name="connsiteY189" fmla="*/ 655144 h 4257439"/>
              <a:gd name="connsiteX190" fmla="*/ 339819 w 5004044"/>
              <a:gd name="connsiteY190" fmla="*/ 668549 h 4257439"/>
              <a:gd name="connsiteX191" fmla="*/ 435653 w 5004044"/>
              <a:gd name="connsiteY191" fmla="*/ 737342 h 4257439"/>
              <a:gd name="connsiteX192" fmla="*/ 594518 w 5004044"/>
              <a:gd name="connsiteY192" fmla="*/ 846882 h 4257439"/>
              <a:gd name="connsiteX193" fmla="*/ 665142 w 5004044"/>
              <a:gd name="connsiteY193" fmla="*/ 868257 h 4257439"/>
              <a:gd name="connsiteX194" fmla="*/ 660802 w 5004044"/>
              <a:gd name="connsiteY194" fmla="*/ 862382 h 4257439"/>
              <a:gd name="connsiteX195" fmla="*/ 499505 w 5004044"/>
              <a:gd name="connsiteY195" fmla="*/ 728286 h 4257439"/>
              <a:gd name="connsiteX196" fmla="*/ 345927 w 5004044"/>
              <a:gd name="connsiteY196" fmla="*/ 515339 h 4257439"/>
              <a:gd name="connsiteX197" fmla="*/ 338588 w 5004044"/>
              <a:gd name="connsiteY197" fmla="*/ 509361 h 4257439"/>
              <a:gd name="connsiteX198" fmla="*/ 327339 w 5004044"/>
              <a:gd name="connsiteY198" fmla="*/ 494900 h 4257439"/>
              <a:gd name="connsiteX199" fmla="*/ 303055 w 5004044"/>
              <a:gd name="connsiteY199" fmla="*/ 437512 h 4257439"/>
              <a:gd name="connsiteX200" fmla="*/ 292117 w 5004044"/>
              <a:gd name="connsiteY200" fmla="*/ 398959 h 4257439"/>
              <a:gd name="connsiteX201" fmla="*/ 292417 w 5004044"/>
              <a:gd name="connsiteY201" fmla="*/ 380879 h 4257439"/>
              <a:gd name="connsiteX202" fmla="*/ 280259 w 5004044"/>
              <a:gd name="connsiteY202" fmla="*/ 358039 h 4257439"/>
              <a:gd name="connsiteX203" fmla="*/ 277426 w 5004044"/>
              <a:gd name="connsiteY203" fmla="*/ 343041 h 4257439"/>
              <a:gd name="connsiteX204" fmla="*/ 292014 w 5004044"/>
              <a:gd name="connsiteY204" fmla="*/ 340466 h 4257439"/>
              <a:gd name="connsiteX205" fmla="*/ 333039 w 5004044"/>
              <a:gd name="connsiteY205" fmla="*/ 382248 h 4257439"/>
              <a:gd name="connsiteX206" fmla="*/ 352439 w 5004044"/>
              <a:gd name="connsiteY206" fmla="*/ 383884 h 4257439"/>
              <a:gd name="connsiteX207" fmla="*/ 381981 w 5004044"/>
              <a:gd name="connsiteY207" fmla="*/ 380883 h 4257439"/>
              <a:gd name="connsiteX208" fmla="*/ 402615 w 5004044"/>
              <a:gd name="connsiteY208" fmla="*/ 410767 h 4257439"/>
              <a:gd name="connsiteX209" fmla="*/ 488827 w 5004044"/>
              <a:gd name="connsiteY209" fmla="*/ 452479 h 4257439"/>
              <a:gd name="connsiteX210" fmla="*/ 453360 w 5004044"/>
              <a:gd name="connsiteY210" fmla="*/ 444507 h 4257439"/>
              <a:gd name="connsiteX211" fmla="*/ 444814 w 5004044"/>
              <a:gd name="connsiteY211" fmla="*/ 429568 h 4257439"/>
              <a:gd name="connsiteX212" fmla="*/ 442720 w 5004044"/>
              <a:gd name="connsiteY212" fmla="*/ 406534 h 4257439"/>
              <a:gd name="connsiteX213" fmla="*/ 399647 w 5004044"/>
              <a:gd name="connsiteY213" fmla="*/ 373970 h 4257439"/>
              <a:gd name="connsiteX214" fmla="*/ 390458 w 5004044"/>
              <a:gd name="connsiteY214" fmla="*/ 369266 h 4257439"/>
              <a:gd name="connsiteX215" fmla="*/ 384776 w 5004044"/>
              <a:gd name="connsiteY215" fmla="*/ 357618 h 4257439"/>
              <a:gd name="connsiteX216" fmla="*/ 395456 w 5004044"/>
              <a:gd name="connsiteY216" fmla="*/ 346561 h 4257439"/>
              <a:gd name="connsiteX217" fmla="*/ 409490 w 5004044"/>
              <a:gd name="connsiteY217" fmla="*/ 343767 h 4257439"/>
              <a:gd name="connsiteX218" fmla="*/ 459406 w 5004044"/>
              <a:gd name="connsiteY218" fmla="*/ 364686 h 4257439"/>
              <a:gd name="connsiteX219" fmla="*/ 603593 w 5004044"/>
              <a:gd name="connsiteY219" fmla="*/ 487253 h 4257439"/>
              <a:gd name="connsiteX220" fmla="*/ 758457 w 5004044"/>
              <a:gd name="connsiteY220" fmla="*/ 592438 h 4257439"/>
              <a:gd name="connsiteX221" fmla="*/ 1126835 w 5004044"/>
              <a:gd name="connsiteY221" fmla="*/ 818073 h 4257439"/>
              <a:gd name="connsiteX222" fmla="*/ 1748686 w 5004044"/>
              <a:gd name="connsiteY222" fmla="*/ 913256 h 4257439"/>
              <a:gd name="connsiteX223" fmla="*/ 2345605 w 5004044"/>
              <a:gd name="connsiteY223" fmla="*/ 842682 h 4257439"/>
              <a:gd name="connsiteX224" fmla="*/ 2430665 w 5004044"/>
              <a:gd name="connsiteY224" fmla="*/ 833044 h 4257439"/>
              <a:gd name="connsiteX225" fmla="*/ 3874549 w 5004044"/>
              <a:gd name="connsiteY225" fmla="*/ 345713 h 4257439"/>
              <a:gd name="connsiteX226" fmla="*/ 4079914 w 5004044"/>
              <a:gd name="connsiteY226" fmla="*/ 235770 h 4257439"/>
              <a:gd name="connsiteX227" fmla="*/ 4115814 w 5004044"/>
              <a:gd name="connsiteY227" fmla="*/ 249002 h 4257439"/>
              <a:gd name="connsiteX228" fmla="*/ 4129591 w 5004044"/>
              <a:gd name="connsiteY228" fmla="*/ 251735 h 4257439"/>
              <a:gd name="connsiteX229" fmla="*/ 4131313 w 5004044"/>
              <a:gd name="connsiteY229" fmla="*/ 253264 h 4257439"/>
              <a:gd name="connsiteX230" fmla="*/ 4132779 w 5004044"/>
              <a:gd name="connsiteY230" fmla="*/ 252368 h 4257439"/>
              <a:gd name="connsiteX231" fmla="*/ 4129591 w 5004044"/>
              <a:gd name="connsiteY231" fmla="*/ 251735 h 4257439"/>
              <a:gd name="connsiteX232" fmla="*/ 4126781 w 5004044"/>
              <a:gd name="connsiteY232" fmla="*/ 249241 h 4257439"/>
              <a:gd name="connsiteX233" fmla="*/ 4126159 w 5004044"/>
              <a:gd name="connsiteY233" fmla="*/ 241207 h 4257439"/>
              <a:gd name="connsiteX234" fmla="*/ 4145347 w 5004044"/>
              <a:gd name="connsiteY234" fmla="*/ 206824 h 4257439"/>
              <a:gd name="connsiteX235" fmla="*/ 4183377 w 5004044"/>
              <a:gd name="connsiteY235" fmla="*/ 186195 h 4257439"/>
              <a:gd name="connsiteX236" fmla="*/ 4203065 w 5004044"/>
              <a:gd name="connsiteY236" fmla="*/ 194422 h 4257439"/>
              <a:gd name="connsiteX237" fmla="*/ 4228763 w 5004044"/>
              <a:gd name="connsiteY237" fmla="*/ 203170 h 4257439"/>
              <a:gd name="connsiteX238" fmla="*/ 4343373 w 5004044"/>
              <a:gd name="connsiteY238" fmla="*/ 90903 h 4257439"/>
              <a:gd name="connsiteX239" fmla="*/ 4421541 w 5004044"/>
              <a:gd name="connsiteY239" fmla="*/ 10686 h 4257439"/>
              <a:gd name="connsiteX240" fmla="*/ 4437179 w 5004044"/>
              <a:gd name="connsiteY240" fmla="*/ 969 h 42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004044" h="4257439">
                <a:moveTo>
                  <a:pt x="4996703" y="1884419"/>
                </a:moveTo>
                <a:lnTo>
                  <a:pt x="4999558" y="1895448"/>
                </a:lnTo>
                <a:cubicBezTo>
                  <a:pt x="5005407" y="1925309"/>
                  <a:pt x="5005885" y="1948588"/>
                  <a:pt x="4998919" y="1955002"/>
                </a:cubicBezTo>
                <a:lnTo>
                  <a:pt x="4997257" y="1954563"/>
                </a:lnTo>
                <a:lnTo>
                  <a:pt x="4997288" y="1935420"/>
                </a:lnTo>
                <a:cubicBezTo>
                  <a:pt x="4997241" y="1921584"/>
                  <a:pt x="4997129" y="1908567"/>
                  <a:pt x="4996971" y="1897199"/>
                </a:cubicBezTo>
                <a:close/>
                <a:moveTo>
                  <a:pt x="4995619" y="1855413"/>
                </a:moveTo>
                <a:cubicBezTo>
                  <a:pt x="4995887" y="1856868"/>
                  <a:pt x="4996145" y="1861630"/>
                  <a:pt x="4996377" y="1868871"/>
                </a:cubicBezTo>
                <a:lnTo>
                  <a:pt x="4996703" y="1884419"/>
                </a:lnTo>
                <a:lnTo>
                  <a:pt x="4993479" y="1871969"/>
                </a:lnTo>
                <a:lnTo>
                  <a:pt x="4994448" y="1857988"/>
                </a:lnTo>
                <a:cubicBezTo>
                  <a:pt x="4994836" y="1854434"/>
                  <a:pt x="4995221" y="1853309"/>
                  <a:pt x="4995619" y="1855413"/>
                </a:cubicBezTo>
                <a:close/>
                <a:moveTo>
                  <a:pt x="561880" y="1402651"/>
                </a:moveTo>
                <a:cubicBezTo>
                  <a:pt x="561124" y="1404050"/>
                  <a:pt x="560098" y="1405494"/>
                  <a:pt x="559343" y="1406893"/>
                </a:cubicBezTo>
                <a:cubicBezTo>
                  <a:pt x="564992" y="1411590"/>
                  <a:pt x="570885" y="1415610"/>
                  <a:pt x="576521" y="1419992"/>
                </a:cubicBezTo>
                <a:cubicBezTo>
                  <a:pt x="583100" y="1421044"/>
                  <a:pt x="589950" y="1422050"/>
                  <a:pt x="596259" y="1423150"/>
                </a:cubicBezTo>
                <a:cubicBezTo>
                  <a:pt x="584800" y="1416317"/>
                  <a:pt x="573340" y="1409483"/>
                  <a:pt x="561880" y="1402651"/>
                </a:cubicBezTo>
                <a:close/>
                <a:moveTo>
                  <a:pt x="741490" y="927208"/>
                </a:moveTo>
                <a:cubicBezTo>
                  <a:pt x="799034" y="985684"/>
                  <a:pt x="870087" y="1023113"/>
                  <a:pt x="944973" y="1054807"/>
                </a:cubicBezTo>
                <a:cubicBezTo>
                  <a:pt x="945998" y="1053361"/>
                  <a:pt x="946754" y="1051963"/>
                  <a:pt x="947781" y="1050516"/>
                </a:cubicBezTo>
                <a:cubicBezTo>
                  <a:pt x="879021" y="1009518"/>
                  <a:pt x="810249" y="968207"/>
                  <a:pt x="741490" y="927208"/>
                </a:cubicBezTo>
                <a:close/>
                <a:moveTo>
                  <a:pt x="4437179" y="969"/>
                </a:moveTo>
                <a:cubicBezTo>
                  <a:pt x="4443841" y="3904"/>
                  <a:pt x="4445992" y="9534"/>
                  <a:pt x="4444201" y="18389"/>
                </a:cubicBezTo>
                <a:cubicBezTo>
                  <a:pt x="4441695" y="29585"/>
                  <a:pt x="4436433" y="40002"/>
                  <a:pt x="4430319" y="49621"/>
                </a:cubicBezTo>
                <a:cubicBezTo>
                  <a:pt x="4401802" y="94822"/>
                  <a:pt x="4415372" y="106342"/>
                  <a:pt x="4455614" y="105249"/>
                </a:cubicBezTo>
                <a:cubicBezTo>
                  <a:pt x="4491507" y="104290"/>
                  <a:pt x="4527369" y="96378"/>
                  <a:pt x="4563529" y="89046"/>
                </a:cubicBezTo>
                <a:cubicBezTo>
                  <a:pt x="4581331" y="85271"/>
                  <a:pt x="4582237" y="87326"/>
                  <a:pt x="4575967" y="105828"/>
                </a:cubicBezTo>
                <a:cubicBezTo>
                  <a:pt x="4565867" y="136392"/>
                  <a:pt x="4565181" y="164346"/>
                  <a:pt x="4581177" y="187773"/>
                </a:cubicBezTo>
                <a:cubicBezTo>
                  <a:pt x="4584949" y="193117"/>
                  <a:pt x="4587668" y="199279"/>
                  <a:pt x="4586660" y="207364"/>
                </a:cubicBezTo>
                <a:cubicBezTo>
                  <a:pt x="4582114" y="240426"/>
                  <a:pt x="4591735" y="267509"/>
                  <a:pt x="4601641" y="294858"/>
                </a:cubicBezTo>
                <a:cubicBezTo>
                  <a:pt x="4618339" y="340618"/>
                  <a:pt x="4639505" y="382741"/>
                  <a:pt x="4662523" y="423590"/>
                </a:cubicBezTo>
                <a:cubicBezTo>
                  <a:pt x="4678751" y="452354"/>
                  <a:pt x="4689013" y="487863"/>
                  <a:pt x="4724560" y="497719"/>
                </a:cubicBezTo>
                <a:cubicBezTo>
                  <a:pt x="4733099" y="500006"/>
                  <a:pt x="4735915" y="508366"/>
                  <a:pt x="4732841" y="519029"/>
                </a:cubicBezTo>
                <a:cubicBezTo>
                  <a:pt x="4722677" y="554348"/>
                  <a:pt x="4730947" y="581670"/>
                  <a:pt x="4749643" y="604622"/>
                </a:cubicBezTo>
                <a:cubicBezTo>
                  <a:pt x="4756255" y="612626"/>
                  <a:pt x="4753773" y="618125"/>
                  <a:pt x="4744753" y="623512"/>
                </a:cubicBezTo>
                <a:cubicBezTo>
                  <a:pt x="4734394" y="629453"/>
                  <a:pt x="4726335" y="638149"/>
                  <a:pt x="4720006" y="649070"/>
                </a:cubicBezTo>
                <a:cubicBezTo>
                  <a:pt x="4709614" y="666719"/>
                  <a:pt x="4704721" y="685611"/>
                  <a:pt x="4700653" y="704672"/>
                </a:cubicBezTo>
                <a:cubicBezTo>
                  <a:pt x="4694336" y="734569"/>
                  <a:pt x="4686883" y="763401"/>
                  <a:pt x="4662297" y="786401"/>
                </a:cubicBezTo>
                <a:cubicBezTo>
                  <a:pt x="4654979" y="793386"/>
                  <a:pt x="4649109" y="802330"/>
                  <a:pt x="4642954" y="811006"/>
                </a:cubicBezTo>
                <a:cubicBezTo>
                  <a:pt x="4644917" y="818566"/>
                  <a:pt x="4649771" y="823719"/>
                  <a:pt x="4658781" y="824342"/>
                </a:cubicBezTo>
                <a:cubicBezTo>
                  <a:pt x="4716129" y="828453"/>
                  <a:pt x="4713587" y="870017"/>
                  <a:pt x="4713981" y="916441"/>
                </a:cubicBezTo>
                <a:cubicBezTo>
                  <a:pt x="4714583" y="973897"/>
                  <a:pt x="4682235" y="1006173"/>
                  <a:pt x="4642145" y="1035706"/>
                </a:cubicBezTo>
                <a:cubicBezTo>
                  <a:pt x="4628425" y="1045718"/>
                  <a:pt x="4608421" y="1048933"/>
                  <a:pt x="4604059" y="1073741"/>
                </a:cubicBezTo>
                <a:cubicBezTo>
                  <a:pt x="4628007" y="1092285"/>
                  <a:pt x="4655309" y="1069123"/>
                  <a:pt x="4680437" y="1071013"/>
                </a:cubicBezTo>
                <a:cubicBezTo>
                  <a:pt x="4701201" y="1072723"/>
                  <a:pt x="4734847" y="1063938"/>
                  <a:pt x="4708843" y="1110593"/>
                </a:cubicBezTo>
                <a:cubicBezTo>
                  <a:pt x="4701273" y="1124265"/>
                  <a:pt x="4711111" y="1131384"/>
                  <a:pt x="4721433" y="1130828"/>
                </a:cubicBezTo>
                <a:cubicBezTo>
                  <a:pt x="4805036" y="1125241"/>
                  <a:pt x="4770374" y="1216755"/>
                  <a:pt x="4799050" y="1256288"/>
                </a:cubicBezTo>
                <a:cubicBezTo>
                  <a:pt x="4807135" y="1266880"/>
                  <a:pt x="4800233" y="1289605"/>
                  <a:pt x="4788849" y="1296992"/>
                </a:cubicBezTo>
                <a:cubicBezTo>
                  <a:pt x="4716605" y="1344534"/>
                  <a:pt x="4710171" y="1427902"/>
                  <a:pt x="4677593" y="1504814"/>
                </a:cubicBezTo>
                <a:cubicBezTo>
                  <a:pt x="4717444" y="1525929"/>
                  <a:pt x="4764171" y="1523690"/>
                  <a:pt x="4806838" y="1534504"/>
                </a:cubicBezTo>
                <a:cubicBezTo>
                  <a:pt x="4851155" y="1545658"/>
                  <a:pt x="4851771" y="1559782"/>
                  <a:pt x="4818253" y="1621364"/>
                </a:cubicBezTo>
                <a:cubicBezTo>
                  <a:pt x="4912245" y="1616790"/>
                  <a:pt x="4912245" y="1616790"/>
                  <a:pt x="4887405" y="1708784"/>
                </a:cubicBezTo>
                <a:cubicBezTo>
                  <a:pt x="4926883" y="1705769"/>
                  <a:pt x="4965617" y="1779266"/>
                  <a:pt x="4987017" y="1847008"/>
                </a:cubicBezTo>
                <a:lnTo>
                  <a:pt x="4993479" y="1871969"/>
                </a:lnTo>
                <a:lnTo>
                  <a:pt x="4993260" y="1875137"/>
                </a:lnTo>
                <a:cubicBezTo>
                  <a:pt x="4992440" y="1890359"/>
                  <a:pt x="4991543" y="1912093"/>
                  <a:pt x="4990437" y="1933934"/>
                </a:cubicBezTo>
                <a:lnTo>
                  <a:pt x="4989378" y="1952477"/>
                </a:lnTo>
                <a:lnTo>
                  <a:pt x="4982628" y="1950690"/>
                </a:lnTo>
                <a:cubicBezTo>
                  <a:pt x="4977177" y="1945881"/>
                  <a:pt x="4973287" y="1944057"/>
                  <a:pt x="4970479" y="1944168"/>
                </a:cubicBezTo>
                <a:cubicBezTo>
                  <a:pt x="4962059" y="1944498"/>
                  <a:pt x="4963394" y="1962230"/>
                  <a:pt x="4961645" y="1968944"/>
                </a:cubicBezTo>
                <a:cubicBezTo>
                  <a:pt x="4955769" y="1990222"/>
                  <a:pt x="4970405" y="2001239"/>
                  <a:pt x="4980262" y="2014997"/>
                </a:cubicBezTo>
                <a:cubicBezTo>
                  <a:pt x="4983953" y="2020039"/>
                  <a:pt x="4986587" y="1996490"/>
                  <a:pt x="4988607" y="1965973"/>
                </a:cubicBezTo>
                <a:lnTo>
                  <a:pt x="4989378" y="1952477"/>
                </a:lnTo>
                <a:lnTo>
                  <a:pt x="4997257" y="1954563"/>
                </a:lnTo>
                <a:lnTo>
                  <a:pt x="4997217" y="1978557"/>
                </a:lnTo>
                <a:cubicBezTo>
                  <a:pt x="4996813" y="2037141"/>
                  <a:pt x="4995076" y="2095563"/>
                  <a:pt x="4990810" y="2100744"/>
                </a:cubicBezTo>
                <a:cubicBezTo>
                  <a:pt x="4945575" y="2155854"/>
                  <a:pt x="4978545" y="2256304"/>
                  <a:pt x="4889713" y="2285583"/>
                </a:cubicBezTo>
                <a:cubicBezTo>
                  <a:pt x="4849735" y="2298967"/>
                  <a:pt x="4831955" y="2340690"/>
                  <a:pt x="4803440" y="2367231"/>
                </a:cubicBezTo>
                <a:cubicBezTo>
                  <a:pt x="4704002" y="2459108"/>
                  <a:pt x="4639535" y="2566320"/>
                  <a:pt x="4613356" y="2702512"/>
                </a:cubicBezTo>
                <a:cubicBezTo>
                  <a:pt x="4606017" y="2740180"/>
                  <a:pt x="4573792" y="2775282"/>
                  <a:pt x="4553563" y="2810797"/>
                </a:cubicBezTo>
                <a:cubicBezTo>
                  <a:pt x="4565127" y="2832476"/>
                  <a:pt x="4619667" y="2772245"/>
                  <a:pt x="4602347" y="2836976"/>
                </a:cubicBezTo>
                <a:cubicBezTo>
                  <a:pt x="4589232" y="2885784"/>
                  <a:pt x="4551577" y="2921212"/>
                  <a:pt x="4516285" y="2954642"/>
                </a:cubicBezTo>
                <a:cubicBezTo>
                  <a:pt x="4475753" y="2992790"/>
                  <a:pt x="4430641" y="3025740"/>
                  <a:pt x="4414507" y="3086467"/>
                </a:cubicBezTo>
                <a:cubicBezTo>
                  <a:pt x="4410989" y="3099423"/>
                  <a:pt x="3564181" y="4149656"/>
                  <a:pt x="2327617" y="4253752"/>
                </a:cubicBezTo>
                <a:cubicBezTo>
                  <a:pt x="2125545" y="4270760"/>
                  <a:pt x="1322624" y="4224619"/>
                  <a:pt x="1214971" y="4203137"/>
                </a:cubicBezTo>
                <a:cubicBezTo>
                  <a:pt x="1104292" y="4180925"/>
                  <a:pt x="1007789" y="4121736"/>
                  <a:pt x="894535" y="4109150"/>
                </a:cubicBezTo>
                <a:cubicBezTo>
                  <a:pt x="834632" y="4102646"/>
                  <a:pt x="776274" y="4081635"/>
                  <a:pt x="781596" y="3991505"/>
                </a:cubicBezTo>
                <a:cubicBezTo>
                  <a:pt x="783201" y="3965920"/>
                  <a:pt x="766642" y="3948284"/>
                  <a:pt x="742373" y="3959843"/>
                </a:cubicBezTo>
                <a:cubicBezTo>
                  <a:pt x="696510" y="3981854"/>
                  <a:pt x="673849" y="3949166"/>
                  <a:pt x="646723" y="3926438"/>
                </a:cubicBezTo>
                <a:cubicBezTo>
                  <a:pt x="598687" y="3886210"/>
                  <a:pt x="552406" y="3842509"/>
                  <a:pt x="478839" y="3847272"/>
                </a:cubicBezTo>
                <a:cubicBezTo>
                  <a:pt x="491215" y="3806501"/>
                  <a:pt x="515519" y="3808222"/>
                  <a:pt x="537744" y="3812205"/>
                </a:cubicBezTo>
                <a:cubicBezTo>
                  <a:pt x="596474" y="3823029"/>
                  <a:pt x="654233" y="3836554"/>
                  <a:pt x="712950" y="3847065"/>
                </a:cubicBezTo>
                <a:cubicBezTo>
                  <a:pt x="751090" y="3853931"/>
                  <a:pt x="789463" y="3866135"/>
                  <a:pt x="839053" y="3842201"/>
                </a:cubicBezTo>
                <a:cubicBezTo>
                  <a:pt x="792472" y="3772935"/>
                  <a:pt x="718132" y="3772458"/>
                  <a:pt x="657388" y="3759142"/>
                </a:cubicBezTo>
                <a:cubicBezTo>
                  <a:pt x="581525" y="3742486"/>
                  <a:pt x="535038" y="3694078"/>
                  <a:pt x="479902" y="3640872"/>
                </a:cubicBezTo>
                <a:cubicBezTo>
                  <a:pt x="534356" y="3616078"/>
                  <a:pt x="570138" y="3656255"/>
                  <a:pt x="612982" y="3646162"/>
                </a:cubicBezTo>
                <a:cubicBezTo>
                  <a:pt x="615057" y="3637572"/>
                  <a:pt x="618333" y="3625291"/>
                  <a:pt x="617779" y="3625073"/>
                </a:cubicBezTo>
                <a:cubicBezTo>
                  <a:pt x="545776" y="3603308"/>
                  <a:pt x="510266" y="3544423"/>
                  <a:pt x="495792" y="3468542"/>
                </a:cubicBezTo>
                <a:cubicBezTo>
                  <a:pt x="488366" y="3429369"/>
                  <a:pt x="462153" y="3421345"/>
                  <a:pt x="436221" y="3407261"/>
                </a:cubicBezTo>
                <a:cubicBezTo>
                  <a:pt x="345019" y="3357258"/>
                  <a:pt x="249255" y="3315018"/>
                  <a:pt x="172652" y="3237768"/>
                </a:cubicBezTo>
                <a:cubicBezTo>
                  <a:pt x="256919" y="3234912"/>
                  <a:pt x="326749" y="3281731"/>
                  <a:pt x="417805" y="3290959"/>
                </a:cubicBezTo>
                <a:cubicBezTo>
                  <a:pt x="341913" y="3205043"/>
                  <a:pt x="246803" y="3171544"/>
                  <a:pt x="159629" y="3126522"/>
                </a:cubicBezTo>
                <a:cubicBezTo>
                  <a:pt x="119806" y="3106035"/>
                  <a:pt x="82625" y="3077492"/>
                  <a:pt x="35515" y="3070942"/>
                </a:cubicBezTo>
                <a:cubicBezTo>
                  <a:pt x="18803" y="3068516"/>
                  <a:pt x="-9231" y="3062395"/>
                  <a:pt x="3001" y="3030820"/>
                </a:cubicBezTo>
                <a:cubicBezTo>
                  <a:pt x="13293" y="3004651"/>
                  <a:pt x="35761" y="3007959"/>
                  <a:pt x="56337" y="3011602"/>
                </a:cubicBezTo>
                <a:cubicBezTo>
                  <a:pt x="105732" y="3020594"/>
                  <a:pt x="155993" y="3012038"/>
                  <a:pt x="221626" y="3000137"/>
                </a:cubicBezTo>
                <a:cubicBezTo>
                  <a:pt x="163022" y="2929831"/>
                  <a:pt x="63027" y="2971519"/>
                  <a:pt x="12079" y="2895750"/>
                </a:cubicBezTo>
                <a:cubicBezTo>
                  <a:pt x="70612" y="2870868"/>
                  <a:pt x="117312" y="2892988"/>
                  <a:pt x="165389" y="2890511"/>
                </a:cubicBezTo>
                <a:cubicBezTo>
                  <a:pt x="208846" y="2888217"/>
                  <a:pt x="219022" y="2871872"/>
                  <a:pt x="206743" y="2827546"/>
                </a:cubicBezTo>
                <a:cubicBezTo>
                  <a:pt x="187666" y="2758486"/>
                  <a:pt x="209823" y="2717255"/>
                  <a:pt x="273631" y="2725917"/>
                </a:cubicBezTo>
                <a:cubicBezTo>
                  <a:pt x="332792" y="2734135"/>
                  <a:pt x="337558" y="2706094"/>
                  <a:pt x="320364" y="2667696"/>
                </a:cubicBezTo>
                <a:cubicBezTo>
                  <a:pt x="295325" y="2611707"/>
                  <a:pt x="318706" y="2561087"/>
                  <a:pt x="334074" y="2507770"/>
                </a:cubicBezTo>
                <a:cubicBezTo>
                  <a:pt x="357219" y="2426828"/>
                  <a:pt x="344229" y="2391168"/>
                  <a:pt x="284207" y="2344516"/>
                </a:cubicBezTo>
                <a:cubicBezTo>
                  <a:pt x="250406" y="2318539"/>
                  <a:pt x="214378" y="2297698"/>
                  <a:pt x="166166" y="2278376"/>
                </a:cubicBezTo>
                <a:cubicBezTo>
                  <a:pt x="273852" y="2244503"/>
                  <a:pt x="158170" y="2213685"/>
                  <a:pt x="194891" y="2175576"/>
                </a:cubicBezTo>
                <a:cubicBezTo>
                  <a:pt x="270782" y="2149213"/>
                  <a:pt x="337571" y="2238633"/>
                  <a:pt x="440332" y="2191712"/>
                </a:cubicBezTo>
                <a:cubicBezTo>
                  <a:pt x="307946" y="2127472"/>
                  <a:pt x="161307" y="2042341"/>
                  <a:pt x="63051" y="1942979"/>
                </a:cubicBezTo>
                <a:cubicBezTo>
                  <a:pt x="83512" y="1912799"/>
                  <a:pt x="105922" y="1933513"/>
                  <a:pt x="123612" y="1920903"/>
                </a:cubicBezTo>
                <a:cubicBezTo>
                  <a:pt x="122527" y="1914768"/>
                  <a:pt x="123751" y="1905381"/>
                  <a:pt x="120386" y="1903128"/>
                </a:cubicBezTo>
                <a:cubicBezTo>
                  <a:pt x="47933" y="1852346"/>
                  <a:pt x="47054" y="1850919"/>
                  <a:pt x="119318" y="1791355"/>
                </a:cubicBezTo>
                <a:cubicBezTo>
                  <a:pt x="144540" y="1770456"/>
                  <a:pt x="141749" y="1756399"/>
                  <a:pt x="127081" y="1738431"/>
                </a:cubicBezTo>
                <a:cubicBezTo>
                  <a:pt x="116725" y="1725710"/>
                  <a:pt x="104020" y="1715301"/>
                  <a:pt x="108310" y="1682600"/>
                </a:cubicBezTo>
                <a:cubicBezTo>
                  <a:pt x="150870" y="1715887"/>
                  <a:pt x="350796" y="1749545"/>
                  <a:pt x="385468" y="1739315"/>
                </a:cubicBezTo>
                <a:cubicBezTo>
                  <a:pt x="424434" y="1727691"/>
                  <a:pt x="558776" y="1718211"/>
                  <a:pt x="599777" y="1722044"/>
                </a:cubicBezTo>
                <a:cubicBezTo>
                  <a:pt x="597521" y="1720227"/>
                  <a:pt x="595263" y="1718413"/>
                  <a:pt x="593006" y="1716597"/>
                </a:cubicBezTo>
                <a:cubicBezTo>
                  <a:pt x="552484" y="1680103"/>
                  <a:pt x="511421" y="1643705"/>
                  <a:pt x="485736" y="1591625"/>
                </a:cubicBezTo>
                <a:cubicBezTo>
                  <a:pt x="484560" y="1589619"/>
                  <a:pt x="483937" y="1587831"/>
                  <a:pt x="481534" y="1588888"/>
                </a:cubicBezTo>
                <a:cubicBezTo>
                  <a:pt x="460479" y="1599246"/>
                  <a:pt x="462468" y="1582449"/>
                  <a:pt x="461623" y="1569314"/>
                </a:cubicBezTo>
                <a:cubicBezTo>
                  <a:pt x="460764" y="1555866"/>
                  <a:pt x="456786" y="1545815"/>
                  <a:pt x="441172" y="1549836"/>
                </a:cubicBezTo>
                <a:cubicBezTo>
                  <a:pt x="440361" y="1549980"/>
                  <a:pt x="439267" y="1549855"/>
                  <a:pt x="438173" y="1549732"/>
                </a:cubicBezTo>
                <a:cubicBezTo>
                  <a:pt x="430782" y="1548823"/>
                  <a:pt x="406258" y="1517097"/>
                  <a:pt x="409482" y="1509886"/>
                </a:cubicBezTo>
                <a:cubicBezTo>
                  <a:pt x="416686" y="1494065"/>
                  <a:pt x="408267" y="1488277"/>
                  <a:pt x="401143" y="1480995"/>
                </a:cubicBezTo>
                <a:cubicBezTo>
                  <a:pt x="391181" y="1471051"/>
                  <a:pt x="381247" y="1461736"/>
                  <a:pt x="370772" y="1452514"/>
                </a:cubicBezTo>
                <a:cubicBezTo>
                  <a:pt x="360580" y="1443560"/>
                  <a:pt x="350146" y="1435280"/>
                  <a:pt x="339699" y="1426688"/>
                </a:cubicBezTo>
                <a:cubicBezTo>
                  <a:pt x="315473" y="1420526"/>
                  <a:pt x="291032" y="1415669"/>
                  <a:pt x="265593" y="1412885"/>
                </a:cubicBezTo>
                <a:cubicBezTo>
                  <a:pt x="246706" y="1410526"/>
                  <a:pt x="225589" y="1406978"/>
                  <a:pt x="215085" y="1372144"/>
                </a:cubicBezTo>
                <a:cubicBezTo>
                  <a:pt x="234985" y="1372744"/>
                  <a:pt x="254925" y="1374284"/>
                  <a:pt x="274865" y="1375825"/>
                </a:cubicBezTo>
                <a:cubicBezTo>
                  <a:pt x="255700" y="1360864"/>
                  <a:pt x="237075" y="1345807"/>
                  <a:pt x="219220" y="1329666"/>
                </a:cubicBezTo>
                <a:cubicBezTo>
                  <a:pt x="204474" y="1316138"/>
                  <a:pt x="192346" y="1300252"/>
                  <a:pt x="187322" y="1278682"/>
                </a:cubicBezTo>
                <a:cubicBezTo>
                  <a:pt x="185994" y="1273224"/>
                  <a:pt x="184924" y="1267404"/>
                  <a:pt x="189878" y="1262417"/>
                </a:cubicBezTo>
                <a:cubicBezTo>
                  <a:pt x="195346" y="1256708"/>
                  <a:pt x="199833" y="1259711"/>
                  <a:pt x="204036" y="1262449"/>
                </a:cubicBezTo>
                <a:cubicBezTo>
                  <a:pt x="221402" y="1273615"/>
                  <a:pt x="239024" y="1284422"/>
                  <a:pt x="256133" y="1295950"/>
                </a:cubicBezTo>
                <a:cubicBezTo>
                  <a:pt x="278851" y="1311233"/>
                  <a:pt x="301313" y="1326878"/>
                  <a:pt x="323760" y="1342208"/>
                </a:cubicBezTo>
                <a:cubicBezTo>
                  <a:pt x="292061" y="1308268"/>
                  <a:pt x="257298" y="1278982"/>
                  <a:pt x="219957" y="1252997"/>
                </a:cubicBezTo>
                <a:cubicBezTo>
                  <a:pt x="192995" y="1234035"/>
                  <a:pt x="166033" y="1215073"/>
                  <a:pt x="145267" y="1188376"/>
                </a:cubicBezTo>
                <a:cubicBezTo>
                  <a:pt x="134614" y="1175075"/>
                  <a:pt x="129282" y="1158938"/>
                  <a:pt x="127649" y="1140248"/>
                </a:cubicBezTo>
                <a:cubicBezTo>
                  <a:pt x="127430" y="1135227"/>
                  <a:pt x="127724" y="1129482"/>
                  <a:pt x="133301" y="1126283"/>
                </a:cubicBezTo>
                <a:cubicBezTo>
                  <a:pt x="138892" y="1123399"/>
                  <a:pt x="142312" y="1126907"/>
                  <a:pt x="144665" y="1130919"/>
                </a:cubicBezTo>
                <a:cubicBezTo>
                  <a:pt x="147316" y="1135513"/>
                  <a:pt x="150466" y="1139068"/>
                  <a:pt x="154924" y="1141443"/>
                </a:cubicBezTo>
                <a:cubicBezTo>
                  <a:pt x="194007" y="1163643"/>
                  <a:pt x="228472" y="1192350"/>
                  <a:pt x="263706" y="1219972"/>
                </a:cubicBezTo>
                <a:cubicBezTo>
                  <a:pt x="314160" y="1259456"/>
                  <a:pt x="363843" y="1300026"/>
                  <a:pt x="423231" y="1325916"/>
                </a:cubicBezTo>
                <a:cubicBezTo>
                  <a:pt x="445702" y="1335549"/>
                  <a:pt x="468901" y="1343155"/>
                  <a:pt x="486543" y="1341940"/>
                </a:cubicBezTo>
                <a:cubicBezTo>
                  <a:pt x="421673" y="1296460"/>
                  <a:pt x="360475" y="1247802"/>
                  <a:pt x="305459" y="1191095"/>
                </a:cubicBezTo>
                <a:cubicBezTo>
                  <a:pt x="249875" y="1133856"/>
                  <a:pt x="201123" y="1070982"/>
                  <a:pt x="165967" y="995271"/>
                </a:cubicBezTo>
                <a:cubicBezTo>
                  <a:pt x="162356" y="987370"/>
                  <a:pt x="160109" y="979543"/>
                  <a:pt x="148803" y="982487"/>
                </a:cubicBezTo>
                <a:cubicBezTo>
                  <a:pt x="143684" y="983707"/>
                  <a:pt x="141844" y="978971"/>
                  <a:pt x="142975" y="973711"/>
                </a:cubicBezTo>
                <a:cubicBezTo>
                  <a:pt x="150059" y="936405"/>
                  <a:pt x="133120" y="916307"/>
                  <a:pt x="107228" y="903165"/>
                </a:cubicBezTo>
                <a:cubicBezTo>
                  <a:pt x="99148" y="898899"/>
                  <a:pt x="98374" y="893659"/>
                  <a:pt x="103961" y="884449"/>
                </a:cubicBezTo>
                <a:cubicBezTo>
                  <a:pt x="111573" y="871720"/>
                  <a:pt x="110228" y="859623"/>
                  <a:pt x="105398" y="848773"/>
                </a:cubicBezTo>
                <a:cubicBezTo>
                  <a:pt x="102652" y="841984"/>
                  <a:pt x="99109" y="835651"/>
                  <a:pt x="96106" y="829222"/>
                </a:cubicBezTo>
                <a:cubicBezTo>
                  <a:pt x="94023" y="825161"/>
                  <a:pt x="90576" y="821026"/>
                  <a:pt x="95233" y="815459"/>
                </a:cubicBezTo>
                <a:cubicBezTo>
                  <a:pt x="99648" y="810569"/>
                  <a:pt x="104350" y="812269"/>
                  <a:pt x="108754" y="813390"/>
                </a:cubicBezTo>
                <a:cubicBezTo>
                  <a:pt x="129926" y="818192"/>
                  <a:pt x="142781" y="832053"/>
                  <a:pt x="149184" y="854012"/>
                </a:cubicBezTo>
                <a:cubicBezTo>
                  <a:pt x="153977" y="870244"/>
                  <a:pt x="158340" y="870424"/>
                  <a:pt x="169922" y="855094"/>
                </a:cubicBezTo>
                <a:cubicBezTo>
                  <a:pt x="178668" y="843430"/>
                  <a:pt x="186813" y="842941"/>
                  <a:pt x="194734" y="849766"/>
                </a:cubicBezTo>
                <a:cubicBezTo>
                  <a:pt x="198964" y="853131"/>
                  <a:pt x="201642" y="858351"/>
                  <a:pt x="204833" y="862849"/>
                </a:cubicBezTo>
                <a:cubicBezTo>
                  <a:pt x="220829" y="886276"/>
                  <a:pt x="237607" y="908933"/>
                  <a:pt x="262674" y="921903"/>
                </a:cubicBezTo>
                <a:cubicBezTo>
                  <a:pt x="273823" y="927843"/>
                  <a:pt x="285713" y="932069"/>
                  <a:pt x="302202" y="923150"/>
                </a:cubicBezTo>
                <a:cubicBezTo>
                  <a:pt x="291351" y="917791"/>
                  <a:pt x="280774" y="918709"/>
                  <a:pt x="270912" y="917286"/>
                </a:cubicBezTo>
                <a:cubicBezTo>
                  <a:pt x="261049" y="915865"/>
                  <a:pt x="255697" y="911748"/>
                  <a:pt x="262498" y="899162"/>
                </a:cubicBezTo>
                <a:cubicBezTo>
                  <a:pt x="266276" y="892170"/>
                  <a:pt x="265774" y="886883"/>
                  <a:pt x="261759" y="882214"/>
                </a:cubicBezTo>
                <a:cubicBezTo>
                  <a:pt x="248848" y="867099"/>
                  <a:pt x="241864" y="844294"/>
                  <a:pt x="216117" y="846941"/>
                </a:cubicBezTo>
                <a:cubicBezTo>
                  <a:pt x="214767" y="847179"/>
                  <a:pt x="213361" y="846162"/>
                  <a:pt x="211969" y="845458"/>
                </a:cubicBezTo>
                <a:cubicBezTo>
                  <a:pt x="206685" y="842913"/>
                  <a:pt x="200848" y="840147"/>
                  <a:pt x="202383" y="831653"/>
                </a:cubicBezTo>
                <a:cubicBezTo>
                  <a:pt x="204188" y="823111"/>
                  <a:pt x="211130" y="819988"/>
                  <a:pt x="217302" y="817950"/>
                </a:cubicBezTo>
                <a:cubicBezTo>
                  <a:pt x="233145" y="812939"/>
                  <a:pt x="245914" y="818592"/>
                  <a:pt x="258185" y="825283"/>
                </a:cubicBezTo>
                <a:cubicBezTo>
                  <a:pt x="288036" y="841837"/>
                  <a:pt x="313015" y="865260"/>
                  <a:pt x="339019" y="887237"/>
                </a:cubicBezTo>
                <a:cubicBezTo>
                  <a:pt x="378027" y="920202"/>
                  <a:pt x="412674" y="959314"/>
                  <a:pt x="455541" y="987171"/>
                </a:cubicBezTo>
                <a:cubicBezTo>
                  <a:pt x="583008" y="1069675"/>
                  <a:pt x="708694" y="1155025"/>
                  <a:pt x="839737" y="1232154"/>
                </a:cubicBezTo>
                <a:cubicBezTo>
                  <a:pt x="888076" y="1260626"/>
                  <a:pt x="937413" y="1287025"/>
                  <a:pt x="987251" y="1312386"/>
                </a:cubicBezTo>
                <a:cubicBezTo>
                  <a:pt x="987438" y="1310454"/>
                  <a:pt x="987654" y="1309151"/>
                  <a:pt x="987828" y="1306906"/>
                </a:cubicBezTo>
                <a:cubicBezTo>
                  <a:pt x="987759" y="1305338"/>
                  <a:pt x="987677" y="1303454"/>
                  <a:pt x="987609" y="1301885"/>
                </a:cubicBezTo>
                <a:cubicBezTo>
                  <a:pt x="952341" y="1285971"/>
                  <a:pt x="917544" y="1268392"/>
                  <a:pt x="883773" y="1249366"/>
                </a:cubicBezTo>
                <a:cubicBezTo>
                  <a:pt x="800867" y="1202326"/>
                  <a:pt x="724387" y="1146562"/>
                  <a:pt x="658689" y="1075926"/>
                </a:cubicBezTo>
                <a:cubicBezTo>
                  <a:pt x="653269" y="1070242"/>
                  <a:pt x="647527" y="1069673"/>
                  <a:pt x="639221" y="1072721"/>
                </a:cubicBezTo>
                <a:cubicBezTo>
                  <a:pt x="612439" y="1082826"/>
                  <a:pt x="603654" y="1074888"/>
                  <a:pt x="607837" y="1046001"/>
                </a:cubicBezTo>
                <a:cubicBezTo>
                  <a:pt x="608886" y="1038856"/>
                  <a:pt x="608910" y="1033160"/>
                  <a:pt x="604057" y="1028006"/>
                </a:cubicBezTo>
                <a:cubicBezTo>
                  <a:pt x="582361" y="1004953"/>
                  <a:pt x="559626" y="983032"/>
                  <a:pt x="535068" y="963012"/>
                </a:cubicBezTo>
                <a:cubicBezTo>
                  <a:pt x="489628" y="926121"/>
                  <a:pt x="441097" y="893257"/>
                  <a:pt x="398492" y="852702"/>
                </a:cubicBezTo>
                <a:cubicBezTo>
                  <a:pt x="385976" y="840363"/>
                  <a:pt x="376348" y="825616"/>
                  <a:pt x="370407" y="808003"/>
                </a:cubicBezTo>
                <a:cubicBezTo>
                  <a:pt x="368512" y="802013"/>
                  <a:pt x="367360" y="794309"/>
                  <a:pt x="373637" y="788457"/>
                </a:cubicBezTo>
                <a:cubicBezTo>
                  <a:pt x="379645" y="782652"/>
                  <a:pt x="384471" y="787178"/>
                  <a:pt x="388957" y="790181"/>
                </a:cubicBezTo>
                <a:cubicBezTo>
                  <a:pt x="407729" y="802365"/>
                  <a:pt x="426784" y="814815"/>
                  <a:pt x="445569" y="827313"/>
                </a:cubicBezTo>
                <a:cubicBezTo>
                  <a:pt x="464624" y="839764"/>
                  <a:pt x="483437" y="852889"/>
                  <a:pt x="503344" y="866138"/>
                </a:cubicBezTo>
                <a:cubicBezTo>
                  <a:pt x="504379" y="858682"/>
                  <a:pt x="500259" y="857827"/>
                  <a:pt x="497988" y="855698"/>
                </a:cubicBezTo>
                <a:cubicBezTo>
                  <a:pt x="465913" y="825620"/>
                  <a:pt x="431003" y="799206"/>
                  <a:pt x="395068" y="774238"/>
                </a:cubicBezTo>
                <a:cubicBezTo>
                  <a:pt x="367267" y="754791"/>
                  <a:pt x="340223" y="733946"/>
                  <a:pt x="321225" y="704090"/>
                </a:cubicBezTo>
                <a:cubicBezTo>
                  <a:pt x="313910" y="692415"/>
                  <a:pt x="309809" y="679538"/>
                  <a:pt x="310772" y="664187"/>
                </a:cubicBezTo>
                <a:cubicBezTo>
                  <a:pt x="311107" y="659384"/>
                  <a:pt x="311442" y="654580"/>
                  <a:pt x="316776" y="652057"/>
                </a:cubicBezTo>
                <a:cubicBezTo>
                  <a:pt x="321044" y="650039"/>
                  <a:pt x="323869" y="652386"/>
                  <a:pt x="326167" y="655144"/>
                </a:cubicBezTo>
                <a:cubicBezTo>
                  <a:pt x="330196" y="660125"/>
                  <a:pt x="334224" y="665107"/>
                  <a:pt x="339819" y="668549"/>
                </a:cubicBezTo>
                <a:cubicBezTo>
                  <a:pt x="373388" y="689190"/>
                  <a:pt x="404905" y="712724"/>
                  <a:pt x="435653" y="737342"/>
                </a:cubicBezTo>
                <a:cubicBezTo>
                  <a:pt x="486133" y="777455"/>
                  <a:pt x="536115" y="818606"/>
                  <a:pt x="594518" y="846882"/>
                </a:cubicBezTo>
                <a:cubicBezTo>
                  <a:pt x="616490" y="857553"/>
                  <a:pt x="639205" y="866511"/>
                  <a:pt x="665142" y="868257"/>
                </a:cubicBezTo>
                <a:cubicBezTo>
                  <a:pt x="664195" y="865262"/>
                  <a:pt x="662491" y="863665"/>
                  <a:pt x="660802" y="862382"/>
                </a:cubicBezTo>
                <a:cubicBezTo>
                  <a:pt x="604283" y="821121"/>
                  <a:pt x="549586" y="777958"/>
                  <a:pt x="499505" y="728286"/>
                </a:cubicBezTo>
                <a:cubicBezTo>
                  <a:pt x="437758" y="667074"/>
                  <a:pt x="384382" y="598058"/>
                  <a:pt x="345927" y="515339"/>
                </a:cubicBezTo>
                <a:cubicBezTo>
                  <a:pt x="344141" y="511860"/>
                  <a:pt x="342910" y="508598"/>
                  <a:pt x="338588" y="509361"/>
                </a:cubicBezTo>
                <a:cubicBezTo>
                  <a:pt x="327525" y="511630"/>
                  <a:pt x="326170" y="505543"/>
                  <a:pt x="327339" y="494900"/>
                </a:cubicBezTo>
                <a:cubicBezTo>
                  <a:pt x="330552" y="468714"/>
                  <a:pt x="322326" y="448660"/>
                  <a:pt x="303055" y="437512"/>
                </a:cubicBezTo>
                <a:cubicBezTo>
                  <a:pt x="289083" y="429226"/>
                  <a:pt x="277325" y="421812"/>
                  <a:pt x="292117" y="398959"/>
                </a:cubicBezTo>
                <a:cubicBezTo>
                  <a:pt x="295694" y="393584"/>
                  <a:pt x="294041" y="386918"/>
                  <a:pt x="292417" y="380879"/>
                </a:cubicBezTo>
                <a:cubicBezTo>
                  <a:pt x="290115" y="371796"/>
                  <a:pt x="285463" y="365027"/>
                  <a:pt x="280259" y="358039"/>
                </a:cubicBezTo>
                <a:cubicBezTo>
                  <a:pt x="277365" y="354122"/>
                  <a:pt x="273863" y="348731"/>
                  <a:pt x="277426" y="343041"/>
                </a:cubicBezTo>
                <a:cubicBezTo>
                  <a:pt x="281488" y="336315"/>
                  <a:pt x="287339" y="339394"/>
                  <a:pt x="292014" y="340466"/>
                </a:cubicBezTo>
                <a:cubicBezTo>
                  <a:pt x="313455" y="345221"/>
                  <a:pt x="326609" y="359662"/>
                  <a:pt x="333039" y="382248"/>
                </a:cubicBezTo>
                <a:cubicBezTo>
                  <a:pt x="337209" y="396693"/>
                  <a:pt x="342383" y="396728"/>
                  <a:pt x="352439" y="383884"/>
                </a:cubicBezTo>
                <a:cubicBezTo>
                  <a:pt x="363791" y="369545"/>
                  <a:pt x="373274" y="368504"/>
                  <a:pt x="381981" y="380883"/>
                </a:cubicBezTo>
                <a:cubicBezTo>
                  <a:pt x="388959" y="391037"/>
                  <a:pt x="394611" y="402058"/>
                  <a:pt x="402615" y="410767"/>
                </a:cubicBezTo>
                <a:cubicBezTo>
                  <a:pt x="424081" y="434810"/>
                  <a:pt x="444293" y="461289"/>
                  <a:pt x="488827" y="452479"/>
                </a:cubicBezTo>
                <a:cubicBezTo>
                  <a:pt x="476447" y="443279"/>
                  <a:pt x="464047" y="446100"/>
                  <a:pt x="453360" y="444507"/>
                </a:cubicBezTo>
                <a:cubicBezTo>
                  <a:pt x="445687" y="443331"/>
                  <a:pt x="437918" y="439958"/>
                  <a:pt x="444814" y="429568"/>
                </a:cubicBezTo>
                <a:cubicBezTo>
                  <a:pt x="452737" y="417733"/>
                  <a:pt x="447628" y="412942"/>
                  <a:pt x="442720" y="406534"/>
                </a:cubicBezTo>
                <a:cubicBezTo>
                  <a:pt x="431444" y="391445"/>
                  <a:pt x="422234" y="373778"/>
                  <a:pt x="399647" y="373970"/>
                </a:cubicBezTo>
                <a:cubicBezTo>
                  <a:pt x="396107" y="373962"/>
                  <a:pt x="393255" y="370986"/>
                  <a:pt x="390458" y="369266"/>
                </a:cubicBezTo>
                <a:cubicBezTo>
                  <a:pt x="386539" y="366795"/>
                  <a:pt x="383146" y="363915"/>
                  <a:pt x="384776" y="357618"/>
                </a:cubicBezTo>
                <a:cubicBezTo>
                  <a:pt x="386436" y="351948"/>
                  <a:pt x="390351" y="348094"/>
                  <a:pt x="395456" y="346561"/>
                </a:cubicBezTo>
                <a:cubicBezTo>
                  <a:pt x="400022" y="345122"/>
                  <a:pt x="404870" y="343950"/>
                  <a:pt x="409490" y="343767"/>
                </a:cubicBezTo>
                <a:cubicBezTo>
                  <a:pt x="430118" y="342340"/>
                  <a:pt x="444782" y="353984"/>
                  <a:pt x="459406" y="364686"/>
                </a:cubicBezTo>
                <a:cubicBezTo>
                  <a:pt x="510573" y="401831"/>
                  <a:pt x="556044" y="445675"/>
                  <a:pt x="603593" y="487253"/>
                </a:cubicBezTo>
                <a:cubicBezTo>
                  <a:pt x="651129" y="528518"/>
                  <a:pt x="706332" y="558308"/>
                  <a:pt x="758457" y="592438"/>
                </a:cubicBezTo>
                <a:cubicBezTo>
                  <a:pt x="878695" y="671475"/>
                  <a:pt x="999459" y="750102"/>
                  <a:pt x="1126835" y="818073"/>
                </a:cubicBezTo>
                <a:cubicBezTo>
                  <a:pt x="1251416" y="884324"/>
                  <a:pt x="1667647" y="915225"/>
                  <a:pt x="1748686" y="913256"/>
                </a:cubicBezTo>
                <a:cubicBezTo>
                  <a:pt x="1852285" y="910467"/>
                  <a:pt x="2096505" y="873683"/>
                  <a:pt x="2345605" y="842682"/>
                </a:cubicBezTo>
                <a:cubicBezTo>
                  <a:pt x="2373756" y="838977"/>
                  <a:pt x="2401379" y="835684"/>
                  <a:pt x="2430665" y="833044"/>
                </a:cubicBezTo>
                <a:cubicBezTo>
                  <a:pt x="3260397" y="757430"/>
                  <a:pt x="3845073" y="368944"/>
                  <a:pt x="3874549" y="345713"/>
                </a:cubicBezTo>
                <a:cubicBezTo>
                  <a:pt x="3921930" y="308568"/>
                  <a:pt x="4079617" y="235190"/>
                  <a:pt x="4079914" y="235770"/>
                </a:cubicBezTo>
                <a:cubicBezTo>
                  <a:pt x="4083430" y="241475"/>
                  <a:pt x="4101322" y="245987"/>
                  <a:pt x="4115814" y="249002"/>
                </a:cubicBezTo>
                <a:lnTo>
                  <a:pt x="4129591" y="251735"/>
                </a:lnTo>
                <a:lnTo>
                  <a:pt x="4131313" y="253264"/>
                </a:lnTo>
                <a:cubicBezTo>
                  <a:pt x="4136355" y="253402"/>
                  <a:pt x="4136103" y="253090"/>
                  <a:pt x="4132779" y="252368"/>
                </a:cubicBezTo>
                <a:lnTo>
                  <a:pt x="4129591" y="251735"/>
                </a:lnTo>
                <a:lnTo>
                  <a:pt x="4126781" y="249241"/>
                </a:lnTo>
                <a:cubicBezTo>
                  <a:pt x="4126067" y="246916"/>
                  <a:pt x="4126005" y="243923"/>
                  <a:pt x="4126159" y="241207"/>
                </a:cubicBezTo>
                <a:cubicBezTo>
                  <a:pt x="4126893" y="226844"/>
                  <a:pt x="4132343" y="214496"/>
                  <a:pt x="4145347" y="206824"/>
                </a:cubicBezTo>
                <a:cubicBezTo>
                  <a:pt x="4157825" y="199562"/>
                  <a:pt x="4170601" y="192878"/>
                  <a:pt x="4183377" y="186195"/>
                </a:cubicBezTo>
                <a:cubicBezTo>
                  <a:pt x="4194019" y="180522"/>
                  <a:pt x="4201312" y="179234"/>
                  <a:pt x="4203065" y="194422"/>
                </a:cubicBezTo>
                <a:cubicBezTo>
                  <a:pt x="4204816" y="209612"/>
                  <a:pt x="4219976" y="213894"/>
                  <a:pt x="4228763" y="203170"/>
                </a:cubicBezTo>
                <a:cubicBezTo>
                  <a:pt x="4263132" y="161048"/>
                  <a:pt x="4304408" y="127512"/>
                  <a:pt x="4343373" y="90903"/>
                </a:cubicBezTo>
                <a:cubicBezTo>
                  <a:pt x="4370579" y="65543"/>
                  <a:pt x="4399217" y="41828"/>
                  <a:pt x="4421541" y="10686"/>
                </a:cubicBezTo>
                <a:cubicBezTo>
                  <a:pt x="4425645" y="4902"/>
                  <a:pt x="4429395" y="-2718"/>
                  <a:pt x="4437179" y="969"/>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6" name="Picture 5">
            <a:extLst>
              <a:ext uri="{FF2B5EF4-FFF2-40B4-BE49-F238E27FC236}">
                <a16:creationId xmlns:a16="http://schemas.microsoft.com/office/drawing/2014/main" id="{603BCA63-8D6F-E5C9-E94F-3F8A72E113CF}"/>
              </a:ext>
            </a:extLst>
          </p:cNvPr>
          <p:cNvPicPr>
            <a:picLocks noChangeAspect="1"/>
          </p:cNvPicPr>
          <p:nvPr/>
        </p:nvPicPr>
        <p:blipFill>
          <a:blip r:embed="rId2"/>
          <a:stretch>
            <a:fillRect/>
          </a:stretch>
        </p:blipFill>
        <p:spPr>
          <a:xfrm>
            <a:off x="6938603" y="3724762"/>
            <a:ext cx="2766872" cy="115985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002C20-86F6-46B0-8392-A37CAC548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4614759" cy="4163337"/>
          </a:xfrm>
          <a:prstGeom prst="rect">
            <a:avLst/>
          </a:prstGeom>
        </p:spPr>
        <p:txBody>
          <a:bodyPr vert="horz" lIns="91440" tIns="45720" rIns="91440" bIns="45720" rtlCol="0">
            <a:normAutofit/>
          </a:bodyPr>
          <a:lstStyle/>
          <a:p>
            <a:pPr>
              <a:spcBef>
                <a:spcPts val="1400"/>
              </a:spcBef>
            </a:pPr>
            <a:r>
              <a:rPr lang="en-US" sz="1900" b="0" i="0">
                <a:effectLst/>
              </a:rPr>
              <a:t>Boosters that landed successfully on drone ships with a payload mass between 4000 and 6000.</a:t>
            </a:r>
          </a:p>
          <a:p>
            <a:pPr>
              <a:spcBef>
                <a:spcPts val="1400"/>
              </a:spcBef>
            </a:pPr>
            <a:endParaRPr lang="en-US" sz="1900"/>
          </a:p>
          <a:p>
            <a:pPr>
              <a:spcBef>
                <a:spcPts val="1400"/>
              </a:spcBef>
            </a:pPr>
            <a:endParaRPr lang="en-US" sz="1900"/>
          </a:p>
          <a:p>
            <a:pPr>
              <a:spcBef>
                <a:spcPts val="1400"/>
              </a:spcBef>
            </a:pPr>
            <a:endParaRPr lang="en-US" sz="1900"/>
          </a:p>
          <a:p>
            <a:pPr>
              <a:spcBef>
                <a:spcPts val="1400"/>
              </a:spcBef>
            </a:pPr>
            <a:endParaRPr lang="en-US" sz="1900"/>
          </a:p>
          <a:p>
            <a:pPr>
              <a:spcBef>
                <a:spcPts val="1400"/>
              </a:spcBef>
            </a:pPr>
            <a:endParaRPr lang="en-US" sz="1900"/>
          </a:p>
          <a:p>
            <a:pPr>
              <a:spcBef>
                <a:spcPts val="1400"/>
              </a:spcBef>
            </a:pPr>
            <a:r>
              <a:rPr lang="en-US" sz="1900" b="0" i="0">
                <a:effectLst/>
              </a:rPr>
              <a:t>These four booster versions are obtained by selecting distinct values based on the above filters.</a:t>
            </a:r>
            <a:endParaRPr lang="en-US" sz="1900"/>
          </a:p>
        </p:txBody>
      </p:sp>
      <p:sp>
        <p:nvSpPr>
          <p:cNvPr id="15" name="Freeform: Shape 14">
            <a:extLst>
              <a:ext uri="{FF2B5EF4-FFF2-40B4-BE49-F238E27FC236}">
                <a16:creationId xmlns:a16="http://schemas.microsoft.com/office/drawing/2014/main" id="{C2972F54-37E5-4215-8174-927CD8DD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247" y="1844620"/>
            <a:ext cx="5004044" cy="4257439"/>
          </a:xfrm>
          <a:custGeom>
            <a:avLst/>
            <a:gdLst>
              <a:gd name="connsiteX0" fmla="*/ 4996703 w 5004044"/>
              <a:gd name="connsiteY0" fmla="*/ 1884419 h 4257439"/>
              <a:gd name="connsiteX1" fmla="*/ 4999558 w 5004044"/>
              <a:gd name="connsiteY1" fmla="*/ 1895448 h 4257439"/>
              <a:gd name="connsiteX2" fmla="*/ 4998919 w 5004044"/>
              <a:gd name="connsiteY2" fmla="*/ 1955002 h 4257439"/>
              <a:gd name="connsiteX3" fmla="*/ 4997257 w 5004044"/>
              <a:gd name="connsiteY3" fmla="*/ 1954563 h 4257439"/>
              <a:gd name="connsiteX4" fmla="*/ 4997288 w 5004044"/>
              <a:gd name="connsiteY4" fmla="*/ 1935420 h 4257439"/>
              <a:gd name="connsiteX5" fmla="*/ 4996971 w 5004044"/>
              <a:gd name="connsiteY5" fmla="*/ 1897199 h 4257439"/>
              <a:gd name="connsiteX6" fmla="*/ 4995619 w 5004044"/>
              <a:gd name="connsiteY6" fmla="*/ 1855413 h 4257439"/>
              <a:gd name="connsiteX7" fmla="*/ 4996377 w 5004044"/>
              <a:gd name="connsiteY7" fmla="*/ 1868871 h 4257439"/>
              <a:gd name="connsiteX8" fmla="*/ 4996703 w 5004044"/>
              <a:gd name="connsiteY8" fmla="*/ 1884419 h 4257439"/>
              <a:gd name="connsiteX9" fmla="*/ 4993479 w 5004044"/>
              <a:gd name="connsiteY9" fmla="*/ 1871969 h 4257439"/>
              <a:gd name="connsiteX10" fmla="*/ 4994448 w 5004044"/>
              <a:gd name="connsiteY10" fmla="*/ 1857988 h 4257439"/>
              <a:gd name="connsiteX11" fmla="*/ 4995619 w 5004044"/>
              <a:gd name="connsiteY11" fmla="*/ 1855413 h 4257439"/>
              <a:gd name="connsiteX12" fmla="*/ 561880 w 5004044"/>
              <a:gd name="connsiteY12" fmla="*/ 1402651 h 4257439"/>
              <a:gd name="connsiteX13" fmla="*/ 559343 w 5004044"/>
              <a:gd name="connsiteY13" fmla="*/ 1406893 h 4257439"/>
              <a:gd name="connsiteX14" fmla="*/ 576521 w 5004044"/>
              <a:gd name="connsiteY14" fmla="*/ 1419992 h 4257439"/>
              <a:gd name="connsiteX15" fmla="*/ 596259 w 5004044"/>
              <a:gd name="connsiteY15" fmla="*/ 1423150 h 4257439"/>
              <a:gd name="connsiteX16" fmla="*/ 561880 w 5004044"/>
              <a:gd name="connsiteY16" fmla="*/ 1402651 h 4257439"/>
              <a:gd name="connsiteX17" fmla="*/ 741490 w 5004044"/>
              <a:gd name="connsiteY17" fmla="*/ 927208 h 4257439"/>
              <a:gd name="connsiteX18" fmla="*/ 944973 w 5004044"/>
              <a:gd name="connsiteY18" fmla="*/ 1054807 h 4257439"/>
              <a:gd name="connsiteX19" fmla="*/ 947781 w 5004044"/>
              <a:gd name="connsiteY19" fmla="*/ 1050516 h 4257439"/>
              <a:gd name="connsiteX20" fmla="*/ 741490 w 5004044"/>
              <a:gd name="connsiteY20" fmla="*/ 927208 h 4257439"/>
              <a:gd name="connsiteX21" fmla="*/ 4437179 w 5004044"/>
              <a:gd name="connsiteY21" fmla="*/ 969 h 4257439"/>
              <a:gd name="connsiteX22" fmla="*/ 4444201 w 5004044"/>
              <a:gd name="connsiteY22" fmla="*/ 18389 h 4257439"/>
              <a:gd name="connsiteX23" fmla="*/ 4430319 w 5004044"/>
              <a:gd name="connsiteY23" fmla="*/ 49621 h 4257439"/>
              <a:gd name="connsiteX24" fmla="*/ 4455614 w 5004044"/>
              <a:gd name="connsiteY24" fmla="*/ 105249 h 4257439"/>
              <a:gd name="connsiteX25" fmla="*/ 4563529 w 5004044"/>
              <a:gd name="connsiteY25" fmla="*/ 89046 h 4257439"/>
              <a:gd name="connsiteX26" fmla="*/ 4575967 w 5004044"/>
              <a:gd name="connsiteY26" fmla="*/ 105828 h 4257439"/>
              <a:gd name="connsiteX27" fmla="*/ 4581177 w 5004044"/>
              <a:gd name="connsiteY27" fmla="*/ 187773 h 4257439"/>
              <a:gd name="connsiteX28" fmla="*/ 4586660 w 5004044"/>
              <a:gd name="connsiteY28" fmla="*/ 207364 h 4257439"/>
              <a:gd name="connsiteX29" fmla="*/ 4601641 w 5004044"/>
              <a:gd name="connsiteY29" fmla="*/ 294858 h 4257439"/>
              <a:gd name="connsiteX30" fmla="*/ 4662523 w 5004044"/>
              <a:gd name="connsiteY30" fmla="*/ 423590 h 4257439"/>
              <a:gd name="connsiteX31" fmla="*/ 4724560 w 5004044"/>
              <a:gd name="connsiteY31" fmla="*/ 497719 h 4257439"/>
              <a:gd name="connsiteX32" fmla="*/ 4732841 w 5004044"/>
              <a:gd name="connsiteY32" fmla="*/ 519029 h 4257439"/>
              <a:gd name="connsiteX33" fmla="*/ 4749643 w 5004044"/>
              <a:gd name="connsiteY33" fmla="*/ 604622 h 4257439"/>
              <a:gd name="connsiteX34" fmla="*/ 4744753 w 5004044"/>
              <a:gd name="connsiteY34" fmla="*/ 623512 h 4257439"/>
              <a:gd name="connsiteX35" fmla="*/ 4720006 w 5004044"/>
              <a:gd name="connsiteY35" fmla="*/ 649070 h 4257439"/>
              <a:gd name="connsiteX36" fmla="*/ 4700653 w 5004044"/>
              <a:gd name="connsiteY36" fmla="*/ 704672 h 4257439"/>
              <a:gd name="connsiteX37" fmla="*/ 4662297 w 5004044"/>
              <a:gd name="connsiteY37" fmla="*/ 786401 h 4257439"/>
              <a:gd name="connsiteX38" fmla="*/ 4642954 w 5004044"/>
              <a:gd name="connsiteY38" fmla="*/ 811006 h 4257439"/>
              <a:gd name="connsiteX39" fmla="*/ 4658781 w 5004044"/>
              <a:gd name="connsiteY39" fmla="*/ 824342 h 4257439"/>
              <a:gd name="connsiteX40" fmla="*/ 4713981 w 5004044"/>
              <a:gd name="connsiteY40" fmla="*/ 916441 h 4257439"/>
              <a:gd name="connsiteX41" fmla="*/ 4642145 w 5004044"/>
              <a:gd name="connsiteY41" fmla="*/ 1035706 h 4257439"/>
              <a:gd name="connsiteX42" fmla="*/ 4604059 w 5004044"/>
              <a:gd name="connsiteY42" fmla="*/ 1073741 h 4257439"/>
              <a:gd name="connsiteX43" fmla="*/ 4680437 w 5004044"/>
              <a:gd name="connsiteY43" fmla="*/ 1071013 h 4257439"/>
              <a:gd name="connsiteX44" fmla="*/ 4708843 w 5004044"/>
              <a:gd name="connsiteY44" fmla="*/ 1110593 h 4257439"/>
              <a:gd name="connsiteX45" fmla="*/ 4721433 w 5004044"/>
              <a:gd name="connsiteY45" fmla="*/ 1130828 h 4257439"/>
              <a:gd name="connsiteX46" fmla="*/ 4799050 w 5004044"/>
              <a:gd name="connsiteY46" fmla="*/ 1256288 h 4257439"/>
              <a:gd name="connsiteX47" fmla="*/ 4788849 w 5004044"/>
              <a:gd name="connsiteY47" fmla="*/ 1296992 h 4257439"/>
              <a:gd name="connsiteX48" fmla="*/ 4677593 w 5004044"/>
              <a:gd name="connsiteY48" fmla="*/ 1504814 h 4257439"/>
              <a:gd name="connsiteX49" fmla="*/ 4806838 w 5004044"/>
              <a:gd name="connsiteY49" fmla="*/ 1534504 h 4257439"/>
              <a:gd name="connsiteX50" fmla="*/ 4818253 w 5004044"/>
              <a:gd name="connsiteY50" fmla="*/ 1621364 h 4257439"/>
              <a:gd name="connsiteX51" fmla="*/ 4887405 w 5004044"/>
              <a:gd name="connsiteY51" fmla="*/ 1708784 h 4257439"/>
              <a:gd name="connsiteX52" fmla="*/ 4987017 w 5004044"/>
              <a:gd name="connsiteY52" fmla="*/ 1847008 h 4257439"/>
              <a:gd name="connsiteX53" fmla="*/ 4993479 w 5004044"/>
              <a:gd name="connsiteY53" fmla="*/ 1871969 h 4257439"/>
              <a:gd name="connsiteX54" fmla="*/ 4993260 w 5004044"/>
              <a:gd name="connsiteY54" fmla="*/ 1875137 h 4257439"/>
              <a:gd name="connsiteX55" fmla="*/ 4990437 w 5004044"/>
              <a:gd name="connsiteY55" fmla="*/ 1933934 h 4257439"/>
              <a:gd name="connsiteX56" fmla="*/ 4989378 w 5004044"/>
              <a:gd name="connsiteY56" fmla="*/ 1952477 h 4257439"/>
              <a:gd name="connsiteX57" fmla="*/ 4982628 w 5004044"/>
              <a:gd name="connsiteY57" fmla="*/ 1950690 h 4257439"/>
              <a:gd name="connsiteX58" fmla="*/ 4970479 w 5004044"/>
              <a:gd name="connsiteY58" fmla="*/ 1944168 h 4257439"/>
              <a:gd name="connsiteX59" fmla="*/ 4961645 w 5004044"/>
              <a:gd name="connsiteY59" fmla="*/ 1968944 h 4257439"/>
              <a:gd name="connsiteX60" fmla="*/ 4980262 w 5004044"/>
              <a:gd name="connsiteY60" fmla="*/ 2014997 h 4257439"/>
              <a:gd name="connsiteX61" fmla="*/ 4988607 w 5004044"/>
              <a:gd name="connsiteY61" fmla="*/ 1965973 h 4257439"/>
              <a:gd name="connsiteX62" fmla="*/ 4989378 w 5004044"/>
              <a:gd name="connsiteY62" fmla="*/ 1952477 h 4257439"/>
              <a:gd name="connsiteX63" fmla="*/ 4997257 w 5004044"/>
              <a:gd name="connsiteY63" fmla="*/ 1954563 h 4257439"/>
              <a:gd name="connsiteX64" fmla="*/ 4997217 w 5004044"/>
              <a:gd name="connsiteY64" fmla="*/ 1978557 h 4257439"/>
              <a:gd name="connsiteX65" fmla="*/ 4990810 w 5004044"/>
              <a:gd name="connsiteY65" fmla="*/ 2100744 h 4257439"/>
              <a:gd name="connsiteX66" fmla="*/ 4889713 w 5004044"/>
              <a:gd name="connsiteY66" fmla="*/ 2285583 h 4257439"/>
              <a:gd name="connsiteX67" fmla="*/ 4803440 w 5004044"/>
              <a:gd name="connsiteY67" fmla="*/ 2367231 h 4257439"/>
              <a:gd name="connsiteX68" fmla="*/ 4613356 w 5004044"/>
              <a:gd name="connsiteY68" fmla="*/ 2702512 h 4257439"/>
              <a:gd name="connsiteX69" fmla="*/ 4553563 w 5004044"/>
              <a:gd name="connsiteY69" fmla="*/ 2810797 h 4257439"/>
              <a:gd name="connsiteX70" fmla="*/ 4602347 w 5004044"/>
              <a:gd name="connsiteY70" fmla="*/ 2836976 h 4257439"/>
              <a:gd name="connsiteX71" fmla="*/ 4516285 w 5004044"/>
              <a:gd name="connsiteY71" fmla="*/ 2954642 h 4257439"/>
              <a:gd name="connsiteX72" fmla="*/ 4414507 w 5004044"/>
              <a:gd name="connsiteY72" fmla="*/ 3086467 h 4257439"/>
              <a:gd name="connsiteX73" fmla="*/ 2327617 w 5004044"/>
              <a:gd name="connsiteY73" fmla="*/ 4253752 h 4257439"/>
              <a:gd name="connsiteX74" fmla="*/ 1214971 w 5004044"/>
              <a:gd name="connsiteY74" fmla="*/ 4203137 h 4257439"/>
              <a:gd name="connsiteX75" fmla="*/ 894535 w 5004044"/>
              <a:gd name="connsiteY75" fmla="*/ 4109150 h 4257439"/>
              <a:gd name="connsiteX76" fmla="*/ 781596 w 5004044"/>
              <a:gd name="connsiteY76" fmla="*/ 3991505 h 4257439"/>
              <a:gd name="connsiteX77" fmla="*/ 742373 w 5004044"/>
              <a:gd name="connsiteY77" fmla="*/ 3959843 h 4257439"/>
              <a:gd name="connsiteX78" fmla="*/ 646723 w 5004044"/>
              <a:gd name="connsiteY78" fmla="*/ 3926438 h 4257439"/>
              <a:gd name="connsiteX79" fmla="*/ 478839 w 5004044"/>
              <a:gd name="connsiteY79" fmla="*/ 3847272 h 4257439"/>
              <a:gd name="connsiteX80" fmla="*/ 537744 w 5004044"/>
              <a:gd name="connsiteY80" fmla="*/ 3812205 h 4257439"/>
              <a:gd name="connsiteX81" fmla="*/ 712950 w 5004044"/>
              <a:gd name="connsiteY81" fmla="*/ 3847065 h 4257439"/>
              <a:gd name="connsiteX82" fmla="*/ 839053 w 5004044"/>
              <a:gd name="connsiteY82" fmla="*/ 3842201 h 4257439"/>
              <a:gd name="connsiteX83" fmla="*/ 657388 w 5004044"/>
              <a:gd name="connsiteY83" fmla="*/ 3759142 h 4257439"/>
              <a:gd name="connsiteX84" fmla="*/ 479902 w 5004044"/>
              <a:gd name="connsiteY84" fmla="*/ 3640872 h 4257439"/>
              <a:gd name="connsiteX85" fmla="*/ 612982 w 5004044"/>
              <a:gd name="connsiteY85" fmla="*/ 3646162 h 4257439"/>
              <a:gd name="connsiteX86" fmla="*/ 617779 w 5004044"/>
              <a:gd name="connsiteY86" fmla="*/ 3625073 h 4257439"/>
              <a:gd name="connsiteX87" fmla="*/ 495792 w 5004044"/>
              <a:gd name="connsiteY87" fmla="*/ 3468542 h 4257439"/>
              <a:gd name="connsiteX88" fmla="*/ 436221 w 5004044"/>
              <a:gd name="connsiteY88" fmla="*/ 3407261 h 4257439"/>
              <a:gd name="connsiteX89" fmla="*/ 172652 w 5004044"/>
              <a:gd name="connsiteY89" fmla="*/ 3237768 h 4257439"/>
              <a:gd name="connsiteX90" fmla="*/ 417805 w 5004044"/>
              <a:gd name="connsiteY90" fmla="*/ 3290959 h 4257439"/>
              <a:gd name="connsiteX91" fmla="*/ 159629 w 5004044"/>
              <a:gd name="connsiteY91" fmla="*/ 3126522 h 4257439"/>
              <a:gd name="connsiteX92" fmla="*/ 35515 w 5004044"/>
              <a:gd name="connsiteY92" fmla="*/ 3070942 h 4257439"/>
              <a:gd name="connsiteX93" fmla="*/ 3001 w 5004044"/>
              <a:gd name="connsiteY93" fmla="*/ 3030820 h 4257439"/>
              <a:gd name="connsiteX94" fmla="*/ 56337 w 5004044"/>
              <a:gd name="connsiteY94" fmla="*/ 3011602 h 4257439"/>
              <a:gd name="connsiteX95" fmla="*/ 221626 w 5004044"/>
              <a:gd name="connsiteY95" fmla="*/ 3000137 h 4257439"/>
              <a:gd name="connsiteX96" fmla="*/ 12079 w 5004044"/>
              <a:gd name="connsiteY96" fmla="*/ 2895750 h 4257439"/>
              <a:gd name="connsiteX97" fmla="*/ 165389 w 5004044"/>
              <a:gd name="connsiteY97" fmla="*/ 2890511 h 4257439"/>
              <a:gd name="connsiteX98" fmla="*/ 206743 w 5004044"/>
              <a:gd name="connsiteY98" fmla="*/ 2827546 h 4257439"/>
              <a:gd name="connsiteX99" fmla="*/ 273631 w 5004044"/>
              <a:gd name="connsiteY99" fmla="*/ 2725917 h 4257439"/>
              <a:gd name="connsiteX100" fmla="*/ 320364 w 5004044"/>
              <a:gd name="connsiteY100" fmla="*/ 2667696 h 4257439"/>
              <a:gd name="connsiteX101" fmla="*/ 334074 w 5004044"/>
              <a:gd name="connsiteY101" fmla="*/ 2507770 h 4257439"/>
              <a:gd name="connsiteX102" fmla="*/ 284207 w 5004044"/>
              <a:gd name="connsiteY102" fmla="*/ 2344516 h 4257439"/>
              <a:gd name="connsiteX103" fmla="*/ 166166 w 5004044"/>
              <a:gd name="connsiteY103" fmla="*/ 2278376 h 4257439"/>
              <a:gd name="connsiteX104" fmla="*/ 194891 w 5004044"/>
              <a:gd name="connsiteY104" fmla="*/ 2175576 h 4257439"/>
              <a:gd name="connsiteX105" fmla="*/ 440332 w 5004044"/>
              <a:gd name="connsiteY105" fmla="*/ 2191712 h 4257439"/>
              <a:gd name="connsiteX106" fmla="*/ 63051 w 5004044"/>
              <a:gd name="connsiteY106" fmla="*/ 1942979 h 4257439"/>
              <a:gd name="connsiteX107" fmla="*/ 123612 w 5004044"/>
              <a:gd name="connsiteY107" fmla="*/ 1920903 h 4257439"/>
              <a:gd name="connsiteX108" fmla="*/ 120386 w 5004044"/>
              <a:gd name="connsiteY108" fmla="*/ 1903128 h 4257439"/>
              <a:gd name="connsiteX109" fmla="*/ 119318 w 5004044"/>
              <a:gd name="connsiteY109" fmla="*/ 1791355 h 4257439"/>
              <a:gd name="connsiteX110" fmla="*/ 127081 w 5004044"/>
              <a:gd name="connsiteY110" fmla="*/ 1738431 h 4257439"/>
              <a:gd name="connsiteX111" fmla="*/ 108310 w 5004044"/>
              <a:gd name="connsiteY111" fmla="*/ 1682600 h 4257439"/>
              <a:gd name="connsiteX112" fmla="*/ 385468 w 5004044"/>
              <a:gd name="connsiteY112" fmla="*/ 1739315 h 4257439"/>
              <a:gd name="connsiteX113" fmla="*/ 599777 w 5004044"/>
              <a:gd name="connsiteY113" fmla="*/ 1722044 h 4257439"/>
              <a:gd name="connsiteX114" fmla="*/ 593006 w 5004044"/>
              <a:gd name="connsiteY114" fmla="*/ 1716597 h 4257439"/>
              <a:gd name="connsiteX115" fmla="*/ 485736 w 5004044"/>
              <a:gd name="connsiteY115" fmla="*/ 1591625 h 4257439"/>
              <a:gd name="connsiteX116" fmla="*/ 481534 w 5004044"/>
              <a:gd name="connsiteY116" fmla="*/ 1588888 h 4257439"/>
              <a:gd name="connsiteX117" fmla="*/ 461623 w 5004044"/>
              <a:gd name="connsiteY117" fmla="*/ 1569314 h 4257439"/>
              <a:gd name="connsiteX118" fmla="*/ 441172 w 5004044"/>
              <a:gd name="connsiteY118" fmla="*/ 1549836 h 4257439"/>
              <a:gd name="connsiteX119" fmla="*/ 438173 w 5004044"/>
              <a:gd name="connsiteY119" fmla="*/ 1549732 h 4257439"/>
              <a:gd name="connsiteX120" fmla="*/ 409482 w 5004044"/>
              <a:gd name="connsiteY120" fmla="*/ 1509886 h 4257439"/>
              <a:gd name="connsiteX121" fmla="*/ 401143 w 5004044"/>
              <a:gd name="connsiteY121" fmla="*/ 1480995 h 4257439"/>
              <a:gd name="connsiteX122" fmla="*/ 370772 w 5004044"/>
              <a:gd name="connsiteY122" fmla="*/ 1452514 h 4257439"/>
              <a:gd name="connsiteX123" fmla="*/ 339699 w 5004044"/>
              <a:gd name="connsiteY123" fmla="*/ 1426688 h 4257439"/>
              <a:gd name="connsiteX124" fmla="*/ 265593 w 5004044"/>
              <a:gd name="connsiteY124" fmla="*/ 1412885 h 4257439"/>
              <a:gd name="connsiteX125" fmla="*/ 215085 w 5004044"/>
              <a:gd name="connsiteY125" fmla="*/ 1372144 h 4257439"/>
              <a:gd name="connsiteX126" fmla="*/ 274865 w 5004044"/>
              <a:gd name="connsiteY126" fmla="*/ 1375825 h 4257439"/>
              <a:gd name="connsiteX127" fmla="*/ 219220 w 5004044"/>
              <a:gd name="connsiteY127" fmla="*/ 1329666 h 4257439"/>
              <a:gd name="connsiteX128" fmla="*/ 187322 w 5004044"/>
              <a:gd name="connsiteY128" fmla="*/ 1278682 h 4257439"/>
              <a:gd name="connsiteX129" fmla="*/ 189878 w 5004044"/>
              <a:gd name="connsiteY129" fmla="*/ 1262417 h 4257439"/>
              <a:gd name="connsiteX130" fmla="*/ 204036 w 5004044"/>
              <a:gd name="connsiteY130" fmla="*/ 1262449 h 4257439"/>
              <a:gd name="connsiteX131" fmla="*/ 256133 w 5004044"/>
              <a:gd name="connsiteY131" fmla="*/ 1295950 h 4257439"/>
              <a:gd name="connsiteX132" fmla="*/ 323760 w 5004044"/>
              <a:gd name="connsiteY132" fmla="*/ 1342208 h 4257439"/>
              <a:gd name="connsiteX133" fmla="*/ 219957 w 5004044"/>
              <a:gd name="connsiteY133" fmla="*/ 1252997 h 4257439"/>
              <a:gd name="connsiteX134" fmla="*/ 145267 w 5004044"/>
              <a:gd name="connsiteY134" fmla="*/ 1188376 h 4257439"/>
              <a:gd name="connsiteX135" fmla="*/ 127649 w 5004044"/>
              <a:gd name="connsiteY135" fmla="*/ 1140248 h 4257439"/>
              <a:gd name="connsiteX136" fmla="*/ 133301 w 5004044"/>
              <a:gd name="connsiteY136" fmla="*/ 1126283 h 4257439"/>
              <a:gd name="connsiteX137" fmla="*/ 144665 w 5004044"/>
              <a:gd name="connsiteY137" fmla="*/ 1130919 h 4257439"/>
              <a:gd name="connsiteX138" fmla="*/ 154924 w 5004044"/>
              <a:gd name="connsiteY138" fmla="*/ 1141443 h 4257439"/>
              <a:gd name="connsiteX139" fmla="*/ 263706 w 5004044"/>
              <a:gd name="connsiteY139" fmla="*/ 1219972 h 4257439"/>
              <a:gd name="connsiteX140" fmla="*/ 423231 w 5004044"/>
              <a:gd name="connsiteY140" fmla="*/ 1325916 h 4257439"/>
              <a:gd name="connsiteX141" fmla="*/ 486543 w 5004044"/>
              <a:gd name="connsiteY141" fmla="*/ 1341940 h 4257439"/>
              <a:gd name="connsiteX142" fmla="*/ 305459 w 5004044"/>
              <a:gd name="connsiteY142" fmla="*/ 1191095 h 4257439"/>
              <a:gd name="connsiteX143" fmla="*/ 165967 w 5004044"/>
              <a:gd name="connsiteY143" fmla="*/ 995271 h 4257439"/>
              <a:gd name="connsiteX144" fmla="*/ 148803 w 5004044"/>
              <a:gd name="connsiteY144" fmla="*/ 982487 h 4257439"/>
              <a:gd name="connsiteX145" fmla="*/ 142975 w 5004044"/>
              <a:gd name="connsiteY145" fmla="*/ 973711 h 4257439"/>
              <a:gd name="connsiteX146" fmla="*/ 107228 w 5004044"/>
              <a:gd name="connsiteY146" fmla="*/ 903165 h 4257439"/>
              <a:gd name="connsiteX147" fmla="*/ 103961 w 5004044"/>
              <a:gd name="connsiteY147" fmla="*/ 884449 h 4257439"/>
              <a:gd name="connsiteX148" fmla="*/ 105398 w 5004044"/>
              <a:gd name="connsiteY148" fmla="*/ 848773 h 4257439"/>
              <a:gd name="connsiteX149" fmla="*/ 96106 w 5004044"/>
              <a:gd name="connsiteY149" fmla="*/ 829222 h 4257439"/>
              <a:gd name="connsiteX150" fmla="*/ 95233 w 5004044"/>
              <a:gd name="connsiteY150" fmla="*/ 815459 h 4257439"/>
              <a:gd name="connsiteX151" fmla="*/ 108754 w 5004044"/>
              <a:gd name="connsiteY151" fmla="*/ 813390 h 4257439"/>
              <a:gd name="connsiteX152" fmla="*/ 149184 w 5004044"/>
              <a:gd name="connsiteY152" fmla="*/ 854012 h 4257439"/>
              <a:gd name="connsiteX153" fmla="*/ 169922 w 5004044"/>
              <a:gd name="connsiteY153" fmla="*/ 855094 h 4257439"/>
              <a:gd name="connsiteX154" fmla="*/ 194734 w 5004044"/>
              <a:gd name="connsiteY154" fmla="*/ 849766 h 4257439"/>
              <a:gd name="connsiteX155" fmla="*/ 204833 w 5004044"/>
              <a:gd name="connsiteY155" fmla="*/ 862849 h 4257439"/>
              <a:gd name="connsiteX156" fmla="*/ 262674 w 5004044"/>
              <a:gd name="connsiteY156" fmla="*/ 921903 h 4257439"/>
              <a:gd name="connsiteX157" fmla="*/ 302202 w 5004044"/>
              <a:gd name="connsiteY157" fmla="*/ 923150 h 4257439"/>
              <a:gd name="connsiteX158" fmla="*/ 270912 w 5004044"/>
              <a:gd name="connsiteY158" fmla="*/ 917286 h 4257439"/>
              <a:gd name="connsiteX159" fmla="*/ 262498 w 5004044"/>
              <a:gd name="connsiteY159" fmla="*/ 899162 h 4257439"/>
              <a:gd name="connsiteX160" fmla="*/ 261759 w 5004044"/>
              <a:gd name="connsiteY160" fmla="*/ 882214 h 4257439"/>
              <a:gd name="connsiteX161" fmla="*/ 216117 w 5004044"/>
              <a:gd name="connsiteY161" fmla="*/ 846941 h 4257439"/>
              <a:gd name="connsiteX162" fmla="*/ 211969 w 5004044"/>
              <a:gd name="connsiteY162" fmla="*/ 845458 h 4257439"/>
              <a:gd name="connsiteX163" fmla="*/ 202383 w 5004044"/>
              <a:gd name="connsiteY163" fmla="*/ 831653 h 4257439"/>
              <a:gd name="connsiteX164" fmla="*/ 217302 w 5004044"/>
              <a:gd name="connsiteY164" fmla="*/ 817950 h 4257439"/>
              <a:gd name="connsiteX165" fmla="*/ 258185 w 5004044"/>
              <a:gd name="connsiteY165" fmla="*/ 825283 h 4257439"/>
              <a:gd name="connsiteX166" fmla="*/ 339019 w 5004044"/>
              <a:gd name="connsiteY166" fmla="*/ 887237 h 4257439"/>
              <a:gd name="connsiteX167" fmla="*/ 455541 w 5004044"/>
              <a:gd name="connsiteY167" fmla="*/ 987171 h 4257439"/>
              <a:gd name="connsiteX168" fmla="*/ 839737 w 5004044"/>
              <a:gd name="connsiteY168" fmla="*/ 1232154 h 4257439"/>
              <a:gd name="connsiteX169" fmla="*/ 987251 w 5004044"/>
              <a:gd name="connsiteY169" fmla="*/ 1312386 h 4257439"/>
              <a:gd name="connsiteX170" fmla="*/ 987828 w 5004044"/>
              <a:gd name="connsiteY170" fmla="*/ 1306906 h 4257439"/>
              <a:gd name="connsiteX171" fmla="*/ 987609 w 5004044"/>
              <a:gd name="connsiteY171" fmla="*/ 1301885 h 4257439"/>
              <a:gd name="connsiteX172" fmla="*/ 883773 w 5004044"/>
              <a:gd name="connsiteY172" fmla="*/ 1249366 h 4257439"/>
              <a:gd name="connsiteX173" fmla="*/ 658689 w 5004044"/>
              <a:gd name="connsiteY173" fmla="*/ 1075926 h 4257439"/>
              <a:gd name="connsiteX174" fmla="*/ 639221 w 5004044"/>
              <a:gd name="connsiteY174" fmla="*/ 1072721 h 4257439"/>
              <a:gd name="connsiteX175" fmla="*/ 607837 w 5004044"/>
              <a:gd name="connsiteY175" fmla="*/ 1046001 h 4257439"/>
              <a:gd name="connsiteX176" fmla="*/ 604057 w 5004044"/>
              <a:gd name="connsiteY176" fmla="*/ 1028006 h 4257439"/>
              <a:gd name="connsiteX177" fmla="*/ 535068 w 5004044"/>
              <a:gd name="connsiteY177" fmla="*/ 963012 h 4257439"/>
              <a:gd name="connsiteX178" fmla="*/ 398492 w 5004044"/>
              <a:gd name="connsiteY178" fmla="*/ 852702 h 4257439"/>
              <a:gd name="connsiteX179" fmla="*/ 370407 w 5004044"/>
              <a:gd name="connsiteY179" fmla="*/ 808003 h 4257439"/>
              <a:gd name="connsiteX180" fmla="*/ 373637 w 5004044"/>
              <a:gd name="connsiteY180" fmla="*/ 788457 h 4257439"/>
              <a:gd name="connsiteX181" fmla="*/ 388957 w 5004044"/>
              <a:gd name="connsiteY181" fmla="*/ 790181 h 4257439"/>
              <a:gd name="connsiteX182" fmla="*/ 445569 w 5004044"/>
              <a:gd name="connsiteY182" fmla="*/ 827313 h 4257439"/>
              <a:gd name="connsiteX183" fmla="*/ 503344 w 5004044"/>
              <a:gd name="connsiteY183" fmla="*/ 866138 h 4257439"/>
              <a:gd name="connsiteX184" fmla="*/ 497988 w 5004044"/>
              <a:gd name="connsiteY184" fmla="*/ 855698 h 4257439"/>
              <a:gd name="connsiteX185" fmla="*/ 395068 w 5004044"/>
              <a:gd name="connsiteY185" fmla="*/ 774238 h 4257439"/>
              <a:gd name="connsiteX186" fmla="*/ 321225 w 5004044"/>
              <a:gd name="connsiteY186" fmla="*/ 704090 h 4257439"/>
              <a:gd name="connsiteX187" fmla="*/ 310772 w 5004044"/>
              <a:gd name="connsiteY187" fmla="*/ 664187 h 4257439"/>
              <a:gd name="connsiteX188" fmla="*/ 316776 w 5004044"/>
              <a:gd name="connsiteY188" fmla="*/ 652057 h 4257439"/>
              <a:gd name="connsiteX189" fmla="*/ 326167 w 5004044"/>
              <a:gd name="connsiteY189" fmla="*/ 655144 h 4257439"/>
              <a:gd name="connsiteX190" fmla="*/ 339819 w 5004044"/>
              <a:gd name="connsiteY190" fmla="*/ 668549 h 4257439"/>
              <a:gd name="connsiteX191" fmla="*/ 435653 w 5004044"/>
              <a:gd name="connsiteY191" fmla="*/ 737342 h 4257439"/>
              <a:gd name="connsiteX192" fmla="*/ 594518 w 5004044"/>
              <a:gd name="connsiteY192" fmla="*/ 846882 h 4257439"/>
              <a:gd name="connsiteX193" fmla="*/ 665142 w 5004044"/>
              <a:gd name="connsiteY193" fmla="*/ 868257 h 4257439"/>
              <a:gd name="connsiteX194" fmla="*/ 660802 w 5004044"/>
              <a:gd name="connsiteY194" fmla="*/ 862382 h 4257439"/>
              <a:gd name="connsiteX195" fmla="*/ 499505 w 5004044"/>
              <a:gd name="connsiteY195" fmla="*/ 728286 h 4257439"/>
              <a:gd name="connsiteX196" fmla="*/ 345927 w 5004044"/>
              <a:gd name="connsiteY196" fmla="*/ 515339 h 4257439"/>
              <a:gd name="connsiteX197" fmla="*/ 338588 w 5004044"/>
              <a:gd name="connsiteY197" fmla="*/ 509361 h 4257439"/>
              <a:gd name="connsiteX198" fmla="*/ 327339 w 5004044"/>
              <a:gd name="connsiteY198" fmla="*/ 494900 h 4257439"/>
              <a:gd name="connsiteX199" fmla="*/ 303055 w 5004044"/>
              <a:gd name="connsiteY199" fmla="*/ 437512 h 4257439"/>
              <a:gd name="connsiteX200" fmla="*/ 292117 w 5004044"/>
              <a:gd name="connsiteY200" fmla="*/ 398959 h 4257439"/>
              <a:gd name="connsiteX201" fmla="*/ 292417 w 5004044"/>
              <a:gd name="connsiteY201" fmla="*/ 380879 h 4257439"/>
              <a:gd name="connsiteX202" fmla="*/ 280259 w 5004044"/>
              <a:gd name="connsiteY202" fmla="*/ 358039 h 4257439"/>
              <a:gd name="connsiteX203" fmla="*/ 277426 w 5004044"/>
              <a:gd name="connsiteY203" fmla="*/ 343041 h 4257439"/>
              <a:gd name="connsiteX204" fmla="*/ 292014 w 5004044"/>
              <a:gd name="connsiteY204" fmla="*/ 340466 h 4257439"/>
              <a:gd name="connsiteX205" fmla="*/ 333039 w 5004044"/>
              <a:gd name="connsiteY205" fmla="*/ 382248 h 4257439"/>
              <a:gd name="connsiteX206" fmla="*/ 352439 w 5004044"/>
              <a:gd name="connsiteY206" fmla="*/ 383884 h 4257439"/>
              <a:gd name="connsiteX207" fmla="*/ 381981 w 5004044"/>
              <a:gd name="connsiteY207" fmla="*/ 380883 h 4257439"/>
              <a:gd name="connsiteX208" fmla="*/ 402615 w 5004044"/>
              <a:gd name="connsiteY208" fmla="*/ 410767 h 4257439"/>
              <a:gd name="connsiteX209" fmla="*/ 488827 w 5004044"/>
              <a:gd name="connsiteY209" fmla="*/ 452479 h 4257439"/>
              <a:gd name="connsiteX210" fmla="*/ 453360 w 5004044"/>
              <a:gd name="connsiteY210" fmla="*/ 444507 h 4257439"/>
              <a:gd name="connsiteX211" fmla="*/ 444814 w 5004044"/>
              <a:gd name="connsiteY211" fmla="*/ 429568 h 4257439"/>
              <a:gd name="connsiteX212" fmla="*/ 442720 w 5004044"/>
              <a:gd name="connsiteY212" fmla="*/ 406534 h 4257439"/>
              <a:gd name="connsiteX213" fmla="*/ 399647 w 5004044"/>
              <a:gd name="connsiteY213" fmla="*/ 373970 h 4257439"/>
              <a:gd name="connsiteX214" fmla="*/ 390458 w 5004044"/>
              <a:gd name="connsiteY214" fmla="*/ 369266 h 4257439"/>
              <a:gd name="connsiteX215" fmla="*/ 384776 w 5004044"/>
              <a:gd name="connsiteY215" fmla="*/ 357618 h 4257439"/>
              <a:gd name="connsiteX216" fmla="*/ 395456 w 5004044"/>
              <a:gd name="connsiteY216" fmla="*/ 346561 h 4257439"/>
              <a:gd name="connsiteX217" fmla="*/ 409490 w 5004044"/>
              <a:gd name="connsiteY217" fmla="*/ 343767 h 4257439"/>
              <a:gd name="connsiteX218" fmla="*/ 459406 w 5004044"/>
              <a:gd name="connsiteY218" fmla="*/ 364686 h 4257439"/>
              <a:gd name="connsiteX219" fmla="*/ 603593 w 5004044"/>
              <a:gd name="connsiteY219" fmla="*/ 487253 h 4257439"/>
              <a:gd name="connsiteX220" fmla="*/ 758457 w 5004044"/>
              <a:gd name="connsiteY220" fmla="*/ 592438 h 4257439"/>
              <a:gd name="connsiteX221" fmla="*/ 1126835 w 5004044"/>
              <a:gd name="connsiteY221" fmla="*/ 818073 h 4257439"/>
              <a:gd name="connsiteX222" fmla="*/ 1748686 w 5004044"/>
              <a:gd name="connsiteY222" fmla="*/ 913256 h 4257439"/>
              <a:gd name="connsiteX223" fmla="*/ 2345605 w 5004044"/>
              <a:gd name="connsiteY223" fmla="*/ 842682 h 4257439"/>
              <a:gd name="connsiteX224" fmla="*/ 2430665 w 5004044"/>
              <a:gd name="connsiteY224" fmla="*/ 833044 h 4257439"/>
              <a:gd name="connsiteX225" fmla="*/ 3874549 w 5004044"/>
              <a:gd name="connsiteY225" fmla="*/ 345713 h 4257439"/>
              <a:gd name="connsiteX226" fmla="*/ 4079914 w 5004044"/>
              <a:gd name="connsiteY226" fmla="*/ 235770 h 4257439"/>
              <a:gd name="connsiteX227" fmla="*/ 4115814 w 5004044"/>
              <a:gd name="connsiteY227" fmla="*/ 249002 h 4257439"/>
              <a:gd name="connsiteX228" fmla="*/ 4129591 w 5004044"/>
              <a:gd name="connsiteY228" fmla="*/ 251735 h 4257439"/>
              <a:gd name="connsiteX229" fmla="*/ 4131313 w 5004044"/>
              <a:gd name="connsiteY229" fmla="*/ 253264 h 4257439"/>
              <a:gd name="connsiteX230" fmla="*/ 4132779 w 5004044"/>
              <a:gd name="connsiteY230" fmla="*/ 252368 h 4257439"/>
              <a:gd name="connsiteX231" fmla="*/ 4129591 w 5004044"/>
              <a:gd name="connsiteY231" fmla="*/ 251735 h 4257439"/>
              <a:gd name="connsiteX232" fmla="*/ 4126781 w 5004044"/>
              <a:gd name="connsiteY232" fmla="*/ 249241 h 4257439"/>
              <a:gd name="connsiteX233" fmla="*/ 4126159 w 5004044"/>
              <a:gd name="connsiteY233" fmla="*/ 241207 h 4257439"/>
              <a:gd name="connsiteX234" fmla="*/ 4145347 w 5004044"/>
              <a:gd name="connsiteY234" fmla="*/ 206824 h 4257439"/>
              <a:gd name="connsiteX235" fmla="*/ 4183377 w 5004044"/>
              <a:gd name="connsiteY235" fmla="*/ 186195 h 4257439"/>
              <a:gd name="connsiteX236" fmla="*/ 4203065 w 5004044"/>
              <a:gd name="connsiteY236" fmla="*/ 194422 h 4257439"/>
              <a:gd name="connsiteX237" fmla="*/ 4228763 w 5004044"/>
              <a:gd name="connsiteY237" fmla="*/ 203170 h 4257439"/>
              <a:gd name="connsiteX238" fmla="*/ 4343373 w 5004044"/>
              <a:gd name="connsiteY238" fmla="*/ 90903 h 4257439"/>
              <a:gd name="connsiteX239" fmla="*/ 4421541 w 5004044"/>
              <a:gd name="connsiteY239" fmla="*/ 10686 h 4257439"/>
              <a:gd name="connsiteX240" fmla="*/ 4437179 w 5004044"/>
              <a:gd name="connsiteY240" fmla="*/ 969 h 42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004044" h="4257439">
                <a:moveTo>
                  <a:pt x="4996703" y="1884419"/>
                </a:moveTo>
                <a:lnTo>
                  <a:pt x="4999558" y="1895448"/>
                </a:lnTo>
                <a:cubicBezTo>
                  <a:pt x="5005407" y="1925309"/>
                  <a:pt x="5005885" y="1948588"/>
                  <a:pt x="4998919" y="1955002"/>
                </a:cubicBezTo>
                <a:lnTo>
                  <a:pt x="4997257" y="1954563"/>
                </a:lnTo>
                <a:lnTo>
                  <a:pt x="4997288" y="1935420"/>
                </a:lnTo>
                <a:cubicBezTo>
                  <a:pt x="4997241" y="1921584"/>
                  <a:pt x="4997129" y="1908567"/>
                  <a:pt x="4996971" y="1897199"/>
                </a:cubicBezTo>
                <a:close/>
                <a:moveTo>
                  <a:pt x="4995619" y="1855413"/>
                </a:moveTo>
                <a:cubicBezTo>
                  <a:pt x="4995887" y="1856868"/>
                  <a:pt x="4996145" y="1861630"/>
                  <a:pt x="4996377" y="1868871"/>
                </a:cubicBezTo>
                <a:lnTo>
                  <a:pt x="4996703" y="1884419"/>
                </a:lnTo>
                <a:lnTo>
                  <a:pt x="4993479" y="1871969"/>
                </a:lnTo>
                <a:lnTo>
                  <a:pt x="4994448" y="1857988"/>
                </a:lnTo>
                <a:cubicBezTo>
                  <a:pt x="4994836" y="1854434"/>
                  <a:pt x="4995221" y="1853309"/>
                  <a:pt x="4995619" y="1855413"/>
                </a:cubicBezTo>
                <a:close/>
                <a:moveTo>
                  <a:pt x="561880" y="1402651"/>
                </a:moveTo>
                <a:cubicBezTo>
                  <a:pt x="561124" y="1404050"/>
                  <a:pt x="560098" y="1405494"/>
                  <a:pt x="559343" y="1406893"/>
                </a:cubicBezTo>
                <a:cubicBezTo>
                  <a:pt x="564992" y="1411590"/>
                  <a:pt x="570885" y="1415610"/>
                  <a:pt x="576521" y="1419992"/>
                </a:cubicBezTo>
                <a:cubicBezTo>
                  <a:pt x="583100" y="1421044"/>
                  <a:pt x="589950" y="1422050"/>
                  <a:pt x="596259" y="1423150"/>
                </a:cubicBezTo>
                <a:cubicBezTo>
                  <a:pt x="584800" y="1416317"/>
                  <a:pt x="573340" y="1409483"/>
                  <a:pt x="561880" y="1402651"/>
                </a:cubicBezTo>
                <a:close/>
                <a:moveTo>
                  <a:pt x="741490" y="927208"/>
                </a:moveTo>
                <a:cubicBezTo>
                  <a:pt x="799034" y="985684"/>
                  <a:pt x="870087" y="1023113"/>
                  <a:pt x="944973" y="1054807"/>
                </a:cubicBezTo>
                <a:cubicBezTo>
                  <a:pt x="945998" y="1053361"/>
                  <a:pt x="946754" y="1051963"/>
                  <a:pt x="947781" y="1050516"/>
                </a:cubicBezTo>
                <a:cubicBezTo>
                  <a:pt x="879021" y="1009518"/>
                  <a:pt x="810249" y="968207"/>
                  <a:pt x="741490" y="927208"/>
                </a:cubicBezTo>
                <a:close/>
                <a:moveTo>
                  <a:pt x="4437179" y="969"/>
                </a:moveTo>
                <a:cubicBezTo>
                  <a:pt x="4443841" y="3904"/>
                  <a:pt x="4445992" y="9534"/>
                  <a:pt x="4444201" y="18389"/>
                </a:cubicBezTo>
                <a:cubicBezTo>
                  <a:pt x="4441695" y="29585"/>
                  <a:pt x="4436433" y="40002"/>
                  <a:pt x="4430319" y="49621"/>
                </a:cubicBezTo>
                <a:cubicBezTo>
                  <a:pt x="4401802" y="94822"/>
                  <a:pt x="4415372" y="106342"/>
                  <a:pt x="4455614" y="105249"/>
                </a:cubicBezTo>
                <a:cubicBezTo>
                  <a:pt x="4491507" y="104290"/>
                  <a:pt x="4527369" y="96378"/>
                  <a:pt x="4563529" y="89046"/>
                </a:cubicBezTo>
                <a:cubicBezTo>
                  <a:pt x="4581331" y="85271"/>
                  <a:pt x="4582237" y="87326"/>
                  <a:pt x="4575967" y="105828"/>
                </a:cubicBezTo>
                <a:cubicBezTo>
                  <a:pt x="4565867" y="136392"/>
                  <a:pt x="4565181" y="164346"/>
                  <a:pt x="4581177" y="187773"/>
                </a:cubicBezTo>
                <a:cubicBezTo>
                  <a:pt x="4584949" y="193117"/>
                  <a:pt x="4587668" y="199279"/>
                  <a:pt x="4586660" y="207364"/>
                </a:cubicBezTo>
                <a:cubicBezTo>
                  <a:pt x="4582114" y="240426"/>
                  <a:pt x="4591735" y="267509"/>
                  <a:pt x="4601641" y="294858"/>
                </a:cubicBezTo>
                <a:cubicBezTo>
                  <a:pt x="4618339" y="340618"/>
                  <a:pt x="4639505" y="382741"/>
                  <a:pt x="4662523" y="423590"/>
                </a:cubicBezTo>
                <a:cubicBezTo>
                  <a:pt x="4678751" y="452354"/>
                  <a:pt x="4689013" y="487863"/>
                  <a:pt x="4724560" y="497719"/>
                </a:cubicBezTo>
                <a:cubicBezTo>
                  <a:pt x="4733099" y="500006"/>
                  <a:pt x="4735915" y="508366"/>
                  <a:pt x="4732841" y="519029"/>
                </a:cubicBezTo>
                <a:cubicBezTo>
                  <a:pt x="4722677" y="554348"/>
                  <a:pt x="4730947" y="581670"/>
                  <a:pt x="4749643" y="604622"/>
                </a:cubicBezTo>
                <a:cubicBezTo>
                  <a:pt x="4756255" y="612626"/>
                  <a:pt x="4753773" y="618125"/>
                  <a:pt x="4744753" y="623512"/>
                </a:cubicBezTo>
                <a:cubicBezTo>
                  <a:pt x="4734394" y="629453"/>
                  <a:pt x="4726335" y="638149"/>
                  <a:pt x="4720006" y="649070"/>
                </a:cubicBezTo>
                <a:cubicBezTo>
                  <a:pt x="4709614" y="666719"/>
                  <a:pt x="4704721" y="685611"/>
                  <a:pt x="4700653" y="704672"/>
                </a:cubicBezTo>
                <a:cubicBezTo>
                  <a:pt x="4694336" y="734569"/>
                  <a:pt x="4686883" y="763401"/>
                  <a:pt x="4662297" y="786401"/>
                </a:cubicBezTo>
                <a:cubicBezTo>
                  <a:pt x="4654979" y="793386"/>
                  <a:pt x="4649109" y="802330"/>
                  <a:pt x="4642954" y="811006"/>
                </a:cubicBezTo>
                <a:cubicBezTo>
                  <a:pt x="4644917" y="818566"/>
                  <a:pt x="4649771" y="823719"/>
                  <a:pt x="4658781" y="824342"/>
                </a:cubicBezTo>
                <a:cubicBezTo>
                  <a:pt x="4716129" y="828453"/>
                  <a:pt x="4713587" y="870017"/>
                  <a:pt x="4713981" y="916441"/>
                </a:cubicBezTo>
                <a:cubicBezTo>
                  <a:pt x="4714583" y="973897"/>
                  <a:pt x="4682235" y="1006173"/>
                  <a:pt x="4642145" y="1035706"/>
                </a:cubicBezTo>
                <a:cubicBezTo>
                  <a:pt x="4628425" y="1045718"/>
                  <a:pt x="4608421" y="1048933"/>
                  <a:pt x="4604059" y="1073741"/>
                </a:cubicBezTo>
                <a:cubicBezTo>
                  <a:pt x="4628007" y="1092285"/>
                  <a:pt x="4655309" y="1069123"/>
                  <a:pt x="4680437" y="1071013"/>
                </a:cubicBezTo>
                <a:cubicBezTo>
                  <a:pt x="4701201" y="1072723"/>
                  <a:pt x="4734847" y="1063938"/>
                  <a:pt x="4708843" y="1110593"/>
                </a:cubicBezTo>
                <a:cubicBezTo>
                  <a:pt x="4701273" y="1124265"/>
                  <a:pt x="4711111" y="1131384"/>
                  <a:pt x="4721433" y="1130828"/>
                </a:cubicBezTo>
                <a:cubicBezTo>
                  <a:pt x="4805036" y="1125241"/>
                  <a:pt x="4770374" y="1216755"/>
                  <a:pt x="4799050" y="1256288"/>
                </a:cubicBezTo>
                <a:cubicBezTo>
                  <a:pt x="4807135" y="1266880"/>
                  <a:pt x="4800233" y="1289605"/>
                  <a:pt x="4788849" y="1296992"/>
                </a:cubicBezTo>
                <a:cubicBezTo>
                  <a:pt x="4716605" y="1344534"/>
                  <a:pt x="4710171" y="1427902"/>
                  <a:pt x="4677593" y="1504814"/>
                </a:cubicBezTo>
                <a:cubicBezTo>
                  <a:pt x="4717444" y="1525929"/>
                  <a:pt x="4764171" y="1523690"/>
                  <a:pt x="4806838" y="1534504"/>
                </a:cubicBezTo>
                <a:cubicBezTo>
                  <a:pt x="4851155" y="1545658"/>
                  <a:pt x="4851771" y="1559782"/>
                  <a:pt x="4818253" y="1621364"/>
                </a:cubicBezTo>
                <a:cubicBezTo>
                  <a:pt x="4912245" y="1616790"/>
                  <a:pt x="4912245" y="1616790"/>
                  <a:pt x="4887405" y="1708784"/>
                </a:cubicBezTo>
                <a:cubicBezTo>
                  <a:pt x="4926883" y="1705769"/>
                  <a:pt x="4965617" y="1779266"/>
                  <a:pt x="4987017" y="1847008"/>
                </a:cubicBezTo>
                <a:lnTo>
                  <a:pt x="4993479" y="1871969"/>
                </a:lnTo>
                <a:lnTo>
                  <a:pt x="4993260" y="1875137"/>
                </a:lnTo>
                <a:cubicBezTo>
                  <a:pt x="4992440" y="1890359"/>
                  <a:pt x="4991543" y="1912093"/>
                  <a:pt x="4990437" y="1933934"/>
                </a:cubicBezTo>
                <a:lnTo>
                  <a:pt x="4989378" y="1952477"/>
                </a:lnTo>
                <a:lnTo>
                  <a:pt x="4982628" y="1950690"/>
                </a:lnTo>
                <a:cubicBezTo>
                  <a:pt x="4977177" y="1945881"/>
                  <a:pt x="4973287" y="1944057"/>
                  <a:pt x="4970479" y="1944168"/>
                </a:cubicBezTo>
                <a:cubicBezTo>
                  <a:pt x="4962059" y="1944498"/>
                  <a:pt x="4963394" y="1962230"/>
                  <a:pt x="4961645" y="1968944"/>
                </a:cubicBezTo>
                <a:cubicBezTo>
                  <a:pt x="4955769" y="1990222"/>
                  <a:pt x="4970405" y="2001239"/>
                  <a:pt x="4980262" y="2014997"/>
                </a:cubicBezTo>
                <a:cubicBezTo>
                  <a:pt x="4983953" y="2020039"/>
                  <a:pt x="4986587" y="1996490"/>
                  <a:pt x="4988607" y="1965973"/>
                </a:cubicBezTo>
                <a:lnTo>
                  <a:pt x="4989378" y="1952477"/>
                </a:lnTo>
                <a:lnTo>
                  <a:pt x="4997257" y="1954563"/>
                </a:lnTo>
                <a:lnTo>
                  <a:pt x="4997217" y="1978557"/>
                </a:lnTo>
                <a:cubicBezTo>
                  <a:pt x="4996813" y="2037141"/>
                  <a:pt x="4995076" y="2095563"/>
                  <a:pt x="4990810" y="2100744"/>
                </a:cubicBezTo>
                <a:cubicBezTo>
                  <a:pt x="4945575" y="2155854"/>
                  <a:pt x="4978545" y="2256304"/>
                  <a:pt x="4889713" y="2285583"/>
                </a:cubicBezTo>
                <a:cubicBezTo>
                  <a:pt x="4849735" y="2298967"/>
                  <a:pt x="4831955" y="2340690"/>
                  <a:pt x="4803440" y="2367231"/>
                </a:cubicBezTo>
                <a:cubicBezTo>
                  <a:pt x="4704002" y="2459108"/>
                  <a:pt x="4639535" y="2566320"/>
                  <a:pt x="4613356" y="2702512"/>
                </a:cubicBezTo>
                <a:cubicBezTo>
                  <a:pt x="4606017" y="2740180"/>
                  <a:pt x="4573792" y="2775282"/>
                  <a:pt x="4553563" y="2810797"/>
                </a:cubicBezTo>
                <a:cubicBezTo>
                  <a:pt x="4565127" y="2832476"/>
                  <a:pt x="4619667" y="2772245"/>
                  <a:pt x="4602347" y="2836976"/>
                </a:cubicBezTo>
                <a:cubicBezTo>
                  <a:pt x="4589232" y="2885784"/>
                  <a:pt x="4551577" y="2921212"/>
                  <a:pt x="4516285" y="2954642"/>
                </a:cubicBezTo>
                <a:cubicBezTo>
                  <a:pt x="4475753" y="2992790"/>
                  <a:pt x="4430641" y="3025740"/>
                  <a:pt x="4414507" y="3086467"/>
                </a:cubicBezTo>
                <a:cubicBezTo>
                  <a:pt x="4410989" y="3099423"/>
                  <a:pt x="3564181" y="4149656"/>
                  <a:pt x="2327617" y="4253752"/>
                </a:cubicBezTo>
                <a:cubicBezTo>
                  <a:pt x="2125545" y="4270760"/>
                  <a:pt x="1322624" y="4224619"/>
                  <a:pt x="1214971" y="4203137"/>
                </a:cubicBezTo>
                <a:cubicBezTo>
                  <a:pt x="1104292" y="4180925"/>
                  <a:pt x="1007789" y="4121736"/>
                  <a:pt x="894535" y="4109150"/>
                </a:cubicBezTo>
                <a:cubicBezTo>
                  <a:pt x="834632" y="4102646"/>
                  <a:pt x="776274" y="4081635"/>
                  <a:pt x="781596" y="3991505"/>
                </a:cubicBezTo>
                <a:cubicBezTo>
                  <a:pt x="783201" y="3965920"/>
                  <a:pt x="766642" y="3948284"/>
                  <a:pt x="742373" y="3959843"/>
                </a:cubicBezTo>
                <a:cubicBezTo>
                  <a:pt x="696510" y="3981854"/>
                  <a:pt x="673849" y="3949166"/>
                  <a:pt x="646723" y="3926438"/>
                </a:cubicBezTo>
                <a:cubicBezTo>
                  <a:pt x="598687" y="3886210"/>
                  <a:pt x="552406" y="3842509"/>
                  <a:pt x="478839" y="3847272"/>
                </a:cubicBezTo>
                <a:cubicBezTo>
                  <a:pt x="491215" y="3806501"/>
                  <a:pt x="515519" y="3808222"/>
                  <a:pt x="537744" y="3812205"/>
                </a:cubicBezTo>
                <a:cubicBezTo>
                  <a:pt x="596474" y="3823029"/>
                  <a:pt x="654233" y="3836554"/>
                  <a:pt x="712950" y="3847065"/>
                </a:cubicBezTo>
                <a:cubicBezTo>
                  <a:pt x="751090" y="3853931"/>
                  <a:pt x="789463" y="3866135"/>
                  <a:pt x="839053" y="3842201"/>
                </a:cubicBezTo>
                <a:cubicBezTo>
                  <a:pt x="792472" y="3772935"/>
                  <a:pt x="718132" y="3772458"/>
                  <a:pt x="657388" y="3759142"/>
                </a:cubicBezTo>
                <a:cubicBezTo>
                  <a:pt x="581525" y="3742486"/>
                  <a:pt x="535038" y="3694078"/>
                  <a:pt x="479902" y="3640872"/>
                </a:cubicBezTo>
                <a:cubicBezTo>
                  <a:pt x="534356" y="3616078"/>
                  <a:pt x="570138" y="3656255"/>
                  <a:pt x="612982" y="3646162"/>
                </a:cubicBezTo>
                <a:cubicBezTo>
                  <a:pt x="615057" y="3637572"/>
                  <a:pt x="618333" y="3625291"/>
                  <a:pt x="617779" y="3625073"/>
                </a:cubicBezTo>
                <a:cubicBezTo>
                  <a:pt x="545776" y="3603308"/>
                  <a:pt x="510266" y="3544423"/>
                  <a:pt x="495792" y="3468542"/>
                </a:cubicBezTo>
                <a:cubicBezTo>
                  <a:pt x="488366" y="3429369"/>
                  <a:pt x="462153" y="3421345"/>
                  <a:pt x="436221" y="3407261"/>
                </a:cubicBezTo>
                <a:cubicBezTo>
                  <a:pt x="345019" y="3357258"/>
                  <a:pt x="249255" y="3315018"/>
                  <a:pt x="172652" y="3237768"/>
                </a:cubicBezTo>
                <a:cubicBezTo>
                  <a:pt x="256919" y="3234912"/>
                  <a:pt x="326749" y="3281731"/>
                  <a:pt x="417805" y="3290959"/>
                </a:cubicBezTo>
                <a:cubicBezTo>
                  <a:pt x="341913" y="3205043"/>
                  <a:pt x="246803" y="3171544"/>
                  <a:pt x="159629" y="3126522"/>
                </a:cubicBezTo>
                <a:cubicBezTo>
                  <a:pt x="119806" y="3106035"/>
                  <a:pt x="82625" y="3077492"/>
                  <a:pt x="35515" y="3070942"/>
                </a:cubicBezTo>
                <a:cubicBezTo>
                  <a:pt x="18803" y="3068516"/>
                  <a:pt x="-9231" y="3062395"/>
                  <a:pt x="3001" y="3030820"/>
                </a:cubicBezTo>
                <a:cubicBezTo>
                  <a:pt x="13293" y="3004651"/>
                  <a:pt x="35761" y="3007959"/>
                  <a:pt x="56337" y="3011602"/>
                </a:cubicBezTo>
                <a:cubicBezTo>
                  <a:pt x="105732" y="3020594"/>
                  <a:pt x="155993" y="3012038"/>
                  <a:pt x="221626" y="3000137"/>
                </a:cubicBezTo>
                <a:cubicBezTo>
                  <a:pt x="163022" y="2929831"/>
                  <a:pt x="63027" y="2971519"/>
                  <a:pt x="12079" y="2895750"/>
                </a:cubicBezTo>
                <a:cubicBezTo>
                  <a:pt x="70612" y="2870868"/>
                  <a:pt x="117312" y="2892988"/>
                  <a:pt x="165389" y="2890511"/>
                </a:cubicBezTo>
                <a:cubicBezTo>
                  <a:pt x="208846" y="2888217"/>
                  <a:pt x="219022" y="2871872"/>
                  <a:pt x="206743" y="2827546"/>
                </a:cubicBezTo>
                <a:cubicBezTo>
                  <a:pt x="187666" y="2758486"/>
                  <a:pt x="209823" y="2717255"/>
                  <a:pt x="273631" y="2725917"/>
                </a:cubicBezTo>
                <a:cubicBezTo>
                  <a:pt x="332792" y="2734135"/>
                  <a:pt x="337558" y="2706094"/>
                  <a:pt x="320364" y="2667696"/>
                </a:cubicBezTo>
                <a:cubicBezTo>
                  <a:pt x="295325" y="2611707"/>
                  <a:pt x="318706" y="2561087"/>
                  <a:pt x="334074" y="2507770"/>
                </a:cubicBezTo>
                <a:cubicBezTo>
                  <a:pt x="357219" y="2426828"/>
                  <a:pt x="344229" y="2391168"/>
                  <a:pt x="284207" y="2344516"/>
                </a:cubicBezTo>
                <a:cubicBezTo>
                  <a:pt x="250406" y="2318539"/>
                  <a:pt x="214378" y="2297698"/>
                  <a:pt x="166166" y="2278376"/>
                </a:cubicBezTo>
                <a:cubicBezTo>
                  <a:pt x="273852" y="2244503"/>
                  <a:pt x="158170" y="2213685"/>
                  <a:pt x="194891" y="2175576"/>
                </a:cubicBezTo>
                <a:cubicBezTo>
                  <a:pt x="270782" y="2149213"/>
                  <a:pt x="337571" y="2238633"/>
                  <a:pt x="440332" y="2191712"/>
                </a:cubicBezTo>
                <a:cubicBezTo>
                  <a:pt x="307946" y="2127472"/>
                  <a:pt x="161307" y="2042341"/>
                  <a:pt x="63051" y="1942979"/>
                </a:cubicBezTo>
                <a:cubicBezTo>
                  <a:pt x="83512" y="1912799"/>
                  <a:pt x="105922" y="1933513"/>
                  <a:pt x="123612" y="1920903"/>
                </a:cubicBezTo>
                <a:cubicBezTo>
                  <a:pt x="122527" y="1914768"/>
                  <a:pt x="123751" y="1905381"/>
                  <a:pt x="120386" y="1903128"/>
                </a:cubicBezTo>
                <a:cubicBezTo>
                  <a:pt x="47933" y="1852346"/>
                  <a:pt x="47054" y="1850919"/>
                  <a:pt x="119318" y="1791355"/>
                </a:cubicBezTo>
                <a:cubicBezTo>
                  <a:pt x="144540" y="1770456"/>
                  <a:pt x="141749" y="1756399"/>
                  <a:pt x="127081" y="1738431"/>
                </a:cubicBezTo>
                <a:cubicBezTo>
                  <a:pt x="116725" y="1725710"/>
                  <a:pt x="104020" y="1715301"/>
                  <a:pt x="108310" y="1682600"/>
                </a:cubicBezTo>
                <a:cubicBezTo>
                  <a:pt x="150870" y="1715887"/>
                  <a:pt x="350796" y="1749545"/>
                  <a:pt x="385468" y="1739315"/>
                </a:cubicBezTo>
                <a:cubicBezTo>
                  <a:pt x="424434" y="1727691"/>
                  <a:pt x="558776" y="1718211"/>
                  <a:pt x="599777" y="1722044"/>
                </a:cubicBezTo>
                <a:cubicBezTo>
                  <a:pt x="597521" y="1720227"/>
                  <a:pt x="595263" y="1718413"/>
                  <a:pt x="593006" y="1716597"/>
                </a:cubicBezTo>
                <a:cubicBezTo>
                  <a:pt x="552484" y="1680103"/>
                  <a:pt x="511421" y="1643705"/>
                  <a:pt x="485736" y="1591625"/>
                </a:cubicBezTo>
                <a:cubicBezTo>
                  <a:pt x="484560" y="1589619"/>
                  <a:pt x="483937" y="1587831"/>
                  <a:pt x="481534" y="1588888"/>
                </a:cubicBezTo>
                <a:cubicBezTo>
                  <a:pt x="460479" y="1599246"/>
                  <a:pt x="462468" y="1582449"/>
                  <a:pt x="461623" y="1569314"/>
                </a:cubicBezTo>
                <a:cubicBezTo>
                  <a:pt x="460764" y="1555866"/>
                  <a:pt x="456786" y="1545815"/>
                  <a:pt x="441172" y="1549836"/>
                </a:cubicBezTo>
                <a:cubicBezTo>
                  <a:pt x="440361" y="1549980"/>
                  <a:pt x="439267" y="1549855"/>
                  <a:pt x="438173" y="1549732"/>
                </a:cubicBezTo>
                <a:cubicBezTo>
                  <a:pt x="430782" y="1548823"/>
                  <a:pt x="406258" y="1517097"/>
                  <a:pt x="409482" y="1509886"/>
                </a:cubicBezTo>
                <a:cubicBezTo>
                  <a:pt x="416686" y="1494065"/>
                  <a:pt x="408267" y="1488277"/>
                  <a:pt x="401143" y="1480995"/>
                </a:cubicBezTo>
                <a:cubicBezTo>
                  <a:pt x="391181" y="1471051"/>
                  <a:pt x="381247" y="1461736"/>
                  <a:pt x="370772" y="1452514"/>
                </a:cubicBezTo>
                <a:cubicBezTo>
                  <a:pt x="360580" y="1443560"/>
                  <a:pt x="350146" y="1435280"/>
                  <a:pt x="339699" y="1426688"/>
                </a:cubicBezTo>
                <a:cubicBezTo>
                  <a:pt x="315473" y="1420526"/>
                  <a:pt x="291032" y="1415669"/>
                  <a:pt x="265593" y="1412885"/>
                </a:cubicBezTo>
                <a:cubicBezTo>
                  <a:pt x="246706" y="1410526"/>
                  <a:pt x="225589" y="1406978"/>
                  <a:pt x="215085" y="1372144"/>
                </a:cubicBezTo>
                <a:cubicBezTo>
                  <a:pt x="234985" y="1372744"/>
                  <a:pt x="254925" y="1374284"/>
                  <a:pt x="274865" y="1375825"/>
                </a:cubicBezTo>
                <a:cubicBezTo>
                  <a:pt x="255700" y="1360864"/>
                  <a:pt x="237075" y="1345807"/>
                  <a:pt x="219220" y="1329666"/>
                </a:cubicBezTo>
                <a:cubicBezTo>
                  <a:pt x="204474" y="1316138"/>
                  <a:pt x="192346" y="1300252"/>
                  <a:pt x="187322" y="1278682"/>
                </a:cubicBezTo>
                <a:cubicBezTo>
                  <a:pt x="185994" y="1273224"/>
                  <a:pt x="184924" y="1267404"/>
                  <a:pt x="189878" y="1262417"/>
                </a:cubicBezTo>
                <a:cubicBezTo>
                  <a:pt x="195346" y="1256708"/>
                  <a:pt x="199833" y="1259711"/>
                  <a:pt x="204036" y="1262449"/>
                </a:cubicBezTo>
                <a:cubicBezTo>
                  <a:pt x="221402" y="1273615"/>
                  <a:pt x="239024" y="1284422"/>
                  <a:pt x="256133" y="1295950"/>
                </a:cubicBezTo>
                <a:cubicBezTo>
                  <a:pt x="278851" y="1311233"/>
                  <a:pt x="301313" y="1326878"/>
                  <a:pt x="323760" y="1342208"/>
                </a:cubicBezTo>
                <a:cubicBezTo>
                  <a:pt x="292061" y="1308268"/>
                  <a:pt x="257298" y="1278982"/>
                  <a:pt x="219957" y="1252997"/>
                </a:cubicBezTo>
                <a:cubicBezTo>
                  <a:pt x="192995" y="1234035"/>
                  <a:pt x="166033" y="1215073"/>
                  <a:pt x="145267" y="1188376"/>
                </a:cubicBezTo>
                <a:cubicBezTo>
                  <a:pt x="134614" y="1175075"/>
                  <a:pt x="129282" y="1158938"/>
                  <a:pt x="127649" y="1140248"/>
                </a:cubicBezTo>
                <a:cubicBezTo>
                  <a:pt x="127430" y="1135227"/>
                  <a:pt x="127724" y="1129482"/>
                  <a:pt x="133301" y="1126283"/>
                </a:cubicBezTo>
                <a:cubicBezTo>
                  <a:pt x="138892" y="1123399"/>
                  <a:pt x="142312" y="1126907"/>
                  <a:pt x="144665" y="1130919"/>
                </a:cubicBezTo>
                <a:cubicBezTo>
                  <a:pt x="147316" y="1135513"/>
                  <a:pt x="150466" y="1139068"/>
                  <a:pt x="154924" y="1141443"/>
                </a:cubicBezTo>
                <a:cubicBezTo>
                  <a:pt x="194007" y="1163643"/>
                  <a:pt x="228472" y="1192350"/>
                  <a:pt x="263706" y="1219972"/>
                </a:cubicBezTo>
                <a:cubicBezTo>
                  <a:pt x="314160" y="1259456"/>
                  <a:pt x="363843" y="1300026"/>
                  <a:pt x="423231" y="1325916"/>
                </a:cubicBezTo>
                <a:cubicBezTo>
                  <a:pt x="445702" y="1335549"/>
                  <a:pt x="468901" y="1343155"/>
                  <a:pt x="486543" y="1341940"/>
                </a:cubicBezTo>
                <a:cubicBezTo>
                  <a:pt x="421673" y="1296460"/>
                  <a:pt x="360475" y="1247802"/>
                  <a:pt x="305459" y="1191095"/>
                </a:cubicBezTo>
                <a:cubicBezTo>
                  <a:pt x="249875" y="1133856"/>
                  <a:pt x="201123" y="1070982"/>
                  <a:pt x="165967" y="995271"/>
                </a:cubicBezTo>
                <a:cubicBezTo>
                  <a:pt x="162356" y="987370"/>
                  <a:pt x="160109" y="979543"/>
                  <a:pt x="148803" y="982487"/>
                </a:cubicBezTo>
                <a:cubicBezTo>
                  <a:pt x="143684" y="983707"/>
                  <a:pt x="141844" y="978971"/>
                  <a:pt x="142975" y="973711"/>
                </a:cubicBezTo>
                <a:cubicBezTo>
                  <a:pt x="150059" y="936405"/>
                  <a:pt x="133120" y="916307"/>
                  <a:pt x="107228" y="903165"/>
                </a:cubicBezTo>
                <a:cubicBezTo>
                  <a:pt x="99148" y="898899"/>
                  <a:pt x="98374" y="893659"/>
                  <a:pt x="103961" y="884449"/>
                </a:cubicBezTo>
                <a:cubicBezTo>
                  <a:pt x="111573" y="871720"/>
                  <a:pt x="110228" y="859623"/>
                  <a:pt x="105398" y="848773"/>
                </a:cubicBezTo>
                <a:cubicBezTo>
                  <a:pt x="102652" y="841984"/>
                  <a:pt x="99109" y="835651"/>
                  <a:pt x="96106" y="829222"/>
                </a:cubicBezTo>
                <a:cubicBezTo>
                  <a:pt x="94023" y="825161"/>
                  <a:pt x="90576" y="821026"/>
                  <a:pt x="95233" y="815459"/>
                </a:cubicBezTo>
                <a:cubicBezTo>
                  <a:pt x="99648" y="810569"/>
                  <a:pt x="104350" y="812269"/>
                  <a:pt x="108754" y="813390"/>
                </a:cubicBezTo>
                <a:cubicBezTo>
                  <a:pt x="129926" y="818192"/>
                  <a:pt x="142781" y="832053"/>
                  <a:pt x="149184" y="854012"/>
                </a:cubicBezTo>
                <a:cubicBezTo>
                  <a:pt x="153977" y="870244"/>
                  <a:pt x="158340" y="870424"/>
                  <a:pt x="169922" y="855094"/>
                </a:cubicBezTo>
                <a:cubicBezTo>
                  <a:pt x="178668" y="843430"/>
                  <a:pt x="186813" y="842941"/>
                  <a:pt x="194734" y="849766"/>
                </a:cubicBezTo>
                <a:cubicBezTo>
                  <a:pt x="198964" y="853131"/>
                  <a:pt x="201642" y="858351"/>
                  <a:pt x="204833" y="862849"/>
                </a:cubicBezTo>
                <a:cubicBezTo>
                  <a:pt x="220829" y="886276"/>
                  <a:pt x="237607" y="908933"/>
                  <a:pt x="262674" y="921903"/>
                </a:cubicBezTo>
                <a:cubicBezTo>
                  <a:pt x="273823" y="927843"/>
                  <a:pt x="285713" y="932069"/>
                  <a:pt x="302202" y="923150"/>
                </a:cubicBezTo>
                <a:cubicBezTo>
                  <a:pt x="291351" y="917791"/>
                  <a:pt x="280774" y="918709"/>
                  <a:pt x="270912" y="917286"/>
                </a:cubicBezTo>
                <a:cubicBezTo>
                  <a:pt x="261049" y="915865"/>
                  <a:pt x="255697" y="911748"/>
                  <a:pt x="262498" y="899162"/>
                </a:cubicBezTo>
                <a:cubicBezTo>
                  <a:pt x="266276" y="892170"/>
                  <a:pt x="265774" y="886883"/>
                  <a:pt x="261759" y="882214"/>
                </a:cubicBezTo>
                <a:cubicBezTo>
                  <a:pt x="248848" y="867099"/>
                  <a:pt x="241864" y="844294"/>
                  <a:pt x="216117" y="846941"/>
                </a:cubicBezTo>
                <a:cubicBezTo>
                  <a:pt x="214767" y="847179"/>
                  <a:pt x="213361" y="846162"/>
                  <a:pt x="211969" y="845458"/>
                </a:cubicBezTo>
                <a:cubicBezTo>
                  <a:pt x="206685" y="842913"/>
                  <a:pt x="200848" y="840147"/>
                  <a:pt x="202383" y="831653"/>
                </a:cubicBezTo>
                <a:cubicBezTo>
                  <a:pt x="204188" y="823111"/>
                  <a:pt x="211130" y="819988"/>
                  <a:pt x="217302" y="817950"/>
                </a:cubicBezTo>
                <a:cubicBezTo>
                  <a:pt x="233145" y="812939"/>
                  <a:pt x="245914" y="818592"/>
                  <a:pt x="258185" y="825283"/>
                </a:cubicBezTo>
                <a:cubicBezTo>
                  <a:pt x="288036" y="841837"/>
                  <a:pt x="313015" y="865260"/>
                  <a:pt x="339019" y="887237"/>
                </a:cubicBezTo>
                <a:cubicBezTo>
                  <a:pt x="378027" y="920202"/>
                  <a:pt x="412674" y="959314"/>
                  <a:pt x="455541" y="987171"/>
                </a:cubicBezTo>
                <a:cubicBezTo>
                  <a:pt x="583008" y="1069675"/>
                  <a:pt x="708694" y="1155025"/>
                  <a:pt x="839737" y="1232154"/>
                </a:cubicBezTo>
                <a:cubicBezTo>
                  <a:pt x="888076" y="1260626"/>
                  <a:pt x="937413" y="1287025"/>
                  <a:pt x="987251" y="1312386"/>
                </a:cubicBezTo>
                <a:cubicBezTo>
                  <a:pt x="987438" y="1310454"/>
                  <a:pt x="987654" y="1309151"/>
                  <a:pt x="987828" y="1306906"/>
                </a:cubicBezTo>
                <a:cubicBezTo>
                  <a:pt x="987759" y="1305338"/>
                  <a:pt x="987677" y="1303454"/>
                  <a:pt x="987609" y="1301885"/>
                </a:cubicBezTo>
                <a:cubicBezTo>
                  <a:pt x="952341" y="1285971"/>
                  <a:pt x="917544" y="1268392"/>
                  <a:pt x="883773" y="1249366"/>
                </a:cubicBezTo>
                <a:cubicBezTo>
                  <a:pt x="800867" y="1202326"/>
                  <a:pt x="724387" y="1146562"/>
                  <a:pt x="658689" y="1075926"/>
                </a:cubicBezTo>
                <a:cubicBezTo>
                  <a:pt x="653269" y="1070242"/>
                  <a:pt x="647527" y="1069673"/>
                  <a:pt x="639221" y="1072721"/>
                </a:cubicBezTo>
                <a:cubicBezTo>
                  <a:pt x="612439" y="1082826"/>
                  <a:pt x="603654" y="1074888"/>
                  <a:pt x="607837" y="1046001"/>
                </a:cubicBezTo>
                <a:cubicBezTo>
                  <a:pt x="608886" y="1038856"/>
                  <a:pt x="608910" y="1033160"/>
                  <a:pt x="604057" y="1028006"/>
                </a:cubicBezTo>
                <a:cubicBezTo>
                  <a:pt x="582361" y="1004953"/>
                  <a:pt x="559626" y="983032"/>
                  <a:pt x="535068" y="963012"/>
                </a:cubicBezTo>
                <a:cubicBezTo>
                  <a:pt x="489628" y="926121"/>
                  <a:pt x="441097" y="893257"/>
                  <a:pt x="398492" y="852702"/>
                </a:cubicBezTo>
                <a:cubicBezTo>
                  <a:pt x="385976" y="840363"/>
                  <a:pt x="376348" y="825616"/>
                  <a:pt x="370407" y="808003"/>
                </a:cubicBezTo>
                <a:cubicBezTo>
                  <a:pt x="368512" y="802013"/>
                  <a:pt x="367360" y="794309"/>
                  <a:pt x="373637" y="788457"/>
                </a:cubicBezTo>
                <a:cubicBezTo>
                  <a:pt x="379645" y="782652"/>
                  <a:pt x="384471" y="787178"/>
                  <a:pt x="388957" y="790181"/>
                </a:cubicBezTo>
                <a:cubicBezTo>
                  <a:pt x="407729" y="802365"/>
                  <a:pt x="426784" y="814815"/>
                  <a:pt x="445569" y="827313"/>
                </a:cubicBezTo>
                <a:cubicBezTo>
                  <a:pt x="464624" y="839764"/>
                  <a:pt x="483437" y="852889"/>
                  <a:pt x="503344" y="866138"/>
                </a:cubicBezTo>
                <a:cubicBezTo>
                  <a:pt x="504379" y="858682"/>
                  <a:pt x="500259" y="857827"/>
                  <a:pt x="497988" y="855698"/>
                </a:cubicBezTo>
                <a:cubicBezTo>
                  <a:pt x="465913" y="825620"/>
                  <a:pt x="431003" y="799206"/>
                  <a:pt x="395068" y="774238"/>
                </a:cubicBezTo>
                <a:cubicBezTo>
                  <a:pt x="367267" y="754791"/>
                  <a:pt x="340223" y="733946"/>
                  <a:pt x="321225" y="704090"/>
                </a:cubicBezTo>
                <a:cubicBezTo>
                  <a:pt x="313910" y="692415"/>
                  <a:pt x="309809" y="679538"/>
                  <a:pt x="310772" y="664187"/>
                </a:cubicBezTo>
                <a:cubicBezTo>
                  <a:pt x="311107" y="659384"/>
                  <a:pt x="311442" y="654580"/>
                  <a:pt x="316776" y="652057"/>
                </a:cubicBezTo>
                <a:cubicBezTo>
                  <a:pt x="321044" y="650039"/>
                  <a:pt x="323869" y="652386"/>
                  <a:pt x="326167" y="655144"/>
                </a:cubicBezTo>
                <a:cubicBezTo>
                  <a:pt x="330196" y="660125"/>
                  <a:pt x="334224" y="665107"/>
                  <a:pt x="339819" y="668549"/>
                </a:cubicBezTo>
                <a:cubicBezTo>
                  <a:pt x="373388" y="689190"/>
                  <a:pt x="404905" y="712724"/>
                  <a:pt x="435653" y="737342"/>
                </a:cubicBezTo>
                <a:cubicBezTo>
                  <a:pt x="486133" y="777455"/>
                  <a:pt x="536115" y="818606"/>
                  <a:pt x="594518" y="846882"/>
                </a:cubicBezTo>
                <a:cubicBezTo>
                  <a:pt x="616490" y="857553"/>
                  <a:pt x="639205" y="866511"/>
                  <a:pt x="665142" y="868257"/>
                </a:cubicBezTo>
                <a:cubicBezTo>
                  <a:pt x="664195" y="865262"/>
                  <a:pt x="662491" y="863665"/>
                  <a:pt x="660802" y="862382"/>
                </a:cubicBezTo>
                <a:cubicBezTo>
                  <a:pt x="604283" y="821121"/>
                  <a:pt x="549586" y="777958"/>
                  <a:pt x="499505" y="728286"/>
                </a:cubicBezTo>
                <a:cubicBezTo>
                  <a:pt x="437758" y="667074"/>
                  <a:pt x="384382" y="598058"/>
                  <a:pt x="345927" y="515339"/>
                </a:cubicBezTo>
                <a:cubicBezTo>
                  <a:pt x="344141" y="511860"/>
                  <a:pt x="342910" y="508598"/>
                  <a:pt x="338588" y="509361"/>
                </a:cubicBezTo>
                <a:cubicBezTo>
                  <a:pt x="327525" y="511630"/>
                  <a:pt x="326170" y="505543"/>
                  <a:pt x="327339" y="494900"/>
                </a:cubicBezTo>
                <a:cubicBezTo>
                  <a:pt x="330552" y="468714"/>
                  <a:pt x="322326" y="448660"/>
                  <a:pt x="303055" y="437512"/>
                </a:cubicBezTo>
                <a:cubicBezTo>
                  <a:pt x="289083" y="429226"/>
                  <a:pt x="277325" y="421812"/>
                  <a:pt x="292117" y="398959"/>
                </a:cubicBezTo>
                <a:cubicBezTo>
                  <a:pt x="295694" y="393584"/>
                  <a:pt x="294041" y="386918"/>
                  <a:pt x="292417" y="380879"/>
                </a:cubicBezTo>
                <a:cubicBezTo>
                  <a:pt x="290115" y="371796"/>
                  <a:pt x="285463" y="365027"/>
                  <a:pt x="280259" y="358039"/>
                </a:cubicBezTo>
                <a:cubicBezTo>
                  <a:pt x="277365" y="354122"/>
                  <a:pt x="273863" y="348731"/>
                  <a:pt x="277426" y="343041"/>
                </a:cubicBezTo>
                <a:cubicBezTo>
                  <a:pt x="281488" y="336315"/>
                  <a:pt x="287339" y="339394"/>
                  <a:pt x="292014" y="340466"/>
                </a:cubicBezTo>
                <a:cubicBezTo>
                  <a:pt x="313455" y="345221"/>
                  <a:pt x="326609" y="359662"/>
                  <a:pt x="333039" y="382248"/>
                </a:cubicBezTo>
                <a:cubicBezTo>
                  <a:pt x="337209" y="396693"/>
                  <a:pt x="342383" y="396728"/>
                  <a:pt x="352439" y="383884"/>
                </a:cubicBezTo>
                <a:cubicBezTo>
                  <a:pt x="363791" y="369545"/>
                  <a:pt x="373274" y="368504"/>
                  <a:pt x="381981" y="380883"/>
                </a:cubicBezTo>
                <a:cubicBezTo>
                  <a:pt x="388959" y="391037"/>
                  <a:pt x="394611" y="402058"/>
                  <a:pt x="402615" y="410767"/>
                </a:cubicBezTo>
                <a:cubicBezTo>
                  <a:pt x="424081" y="434810"/>
                  <a:pt x="444293" y="461289"/>
                  <a:pt x="488827" y="452479"/>
                </a:cubicBezTo>
                <a:cubicBezTo>
                  <a:pt x="476447" y="443279"/>
                  <a:pt x="464047" y="446100"/>
                  <a:pt x="453360" y="444507"/>
                </a:cubicBezTo>
                <a:cubicBezTo>
                  <a:pt x="445687" y="443331"/>
                  <a:pt x="437918" y="439958"/>
                  <a:pt x="444814" y="429568"/>
                </a:cubicBezTo>
                <a:cubicBezTo>
                  <a:pt x="452737" y="417733"/>
                  <a:pt x="447628" y="412942"/>
                  <a:pt x="442720" y="406534"/>
                </a:cubicBezTo>
                <a:cubicBezTo>
                  <a:pt x="431444" y="391445"/>
                  <a:pt x="422234" y="373778"/>
                  <a:pt x="399647" y="373970"/>
                </a:cubicBezTo>
                <a:cubicBezTo>
                  <a:pt x="396107" y="373962"/>
                  <a:pt x="393255" y="370986"/>
                  <a:pt x="390458" y="369266"/>
                </a:cubicBezTo>
                <a:cubicBezTo>
                  <a:pt x="386539" y="366795"/>
                  <a:pt x="383146" y="363915"/>
                  <a:pt x="384776" y="357618"/>
                </a:cubicBezTo>
                <a:cubicBezTo>
                  <a:pt x="386436" y="351948"/>
                  <a:pt x="390351" y="348094"/>
                  <a:pt x="395456" y="346561"/>
                </a:cubicBezTo>
                <a:cubicBezTo>
                  <a:pt x="400022" y="345122"/>
                  <a:pt x="404870" y="343950"/>
                  <a:pt x="409490" y="343767"/>
                </a:cubicBezTo>
                <a:cubicBezTo>
                  <a:pt x="430118" y="342340"/>
                  <a:pt x="444782" y="353984"/>
                  <a:pt x="459406" y="364686"/>
                </a:cubicBezTo>
                <a:cubicBezTo>
                  <a:pt x="510573" y="401831"/>
                  <a:pt x="556044" y="445675"/>
                  <a:pt x="603593" y="487253"/>
                </a:cubicBezTo>
                <a:cubicBezTo>
                  <a:pt x="651129" y="528518"/>
                  <a:pt x="706332" y="558308"/>
                  <a:pt x="758457" y="592438"/>
                </a:cubicBezTo>
                <a:cubicBezTo>
                  <a:pt x="878695" y="671475"/>
                  <a:pt x="999459" y="750102"/>
                  <a:pt x="1126835" y="818073"/>
                </a:cubicBezTo>
                <a:cubicBezTo>
                  <a:pt x="1251416" y="884324"/>
                  <a:pt x="1667647" y="915225"/>
                  <a:pt x="1748686" y="913256"/>
                </a:cubicBezTo>
                <a:cubicBezTo>
                  <a:pt x="1852285" y="910467"/>
                  <a:pt x="2096505" y="873683"/>
                  <a:pt x="2345605" y="842682"/>
                </a:cubicBezTo>
                <a:cubicBezTo>
                  <a:pt x="2373756" y="838977"/>
                  <a:pt x="2401379" y="835684"/>
                  <a:pt x="2430665" y="833044"/>
                </a:cubicBezTo>
                <a:cubicBezTo>
                  <a:pt x="3260397" y="757430"/>
                  <a:pt x="3845073" y="368944"/>
                  <a:pt x="3874549" y="345713"/>
                </a:cubicBezTo>
                <a:cubicBezTo>
                  <a:pt x="3921930" y="308568"/>
                  <a:pt x="4079617" y="235190"/>
                  <a:pt x="4079914" y="235770"/>
                </a:cubicBezTo>
                <a:cubicBezTo>
                  <a:pt x="4083430" y="241475"/>
                  <a:pt x="4101322" y="245987"/>
                  <a:pt x="4115814" y="249002"/>
                </a:cubicBezTo>
                <a:lnTo>
                  <a:pt x="4129591" y="251735"/>
                </a:lnTo>
                <a:lnTo>
                  <a:pt x="4131313" y="253264"/>
                </a:lnTo>
                <a:cubicBezTo>
                  <a:pt x="4136355" y="253402"/>
                  <a:pt x="4136103" y="253090"/>
                  <a:pt x="4132779" y="252368"/>
                </a:cubicBezTo>
                <a:lnTo>
                  <a:pt x="4129591" y="251735"/>
                </a:lnTo>
                <a:lnTo>
                  <a:pt x="4126781" y="249241"/>
                </a:lnTo>
                <a:cubicBezTo>
                  <a:pt x="4126067" y="246916"/>
                  <a:pt x="4126005" y="243923"/>
                  <a:pt x="4126159" y="241207"/>
                </a:cubicBezTo>
                <a:cubicBezTo>
                  <a:pt x="4126893" y="226844"/>
                  <a:pt x="4132343" y="214496"/>
                  <a:pt x="4145347" y="206824"/>
                </a:cubicBezTo>
                <a:cubicBezTo>
                  <a:pt x="4157825" y="199562"/>
                  <a:pt x="4170601" y="192878"/>
                  <a:pt x="4183377" y="186195"/>
                </a:cubicBezTo>
                <a:cubicBezTo>
                  <a:pt x="4194019" y="180522"/>
                  <a:pt x="4201312" y="179234"/>
                  <a:pt x="4203065" y="194422"/>
                </a:cubicBezTo>
                <a:cubicBezTo>
                  <a:pt x="4204816" y="209612"/>
                  <a:pt x="4219976" y="213894"/>
                  <a:pt x="4228763" y="203170"/>
                </a:cubicBezTo>
                <a:cubicBezTo>
                  <a:pt x="4263132" y="161048"/>
                  <a:pt x="4304408" y="127512"/>
                  <a:pt x="4343373" y="90903"/>
                </a:cubicBezTo>
                <a:cubicBezTo>
                  <a:pt x="4370579" y="65543"/>
                  <a:pt x="4399217" y="41828"/>
                  <a:pt x="4421541" y="10686"/>
                </a:cubicBezTo>
                <a:cubicBezTo>
                  <a:pt x="4425645" y="4902"/>
                  <a:pt x="4429395" y="-2718"/>
                  <a:pt x="4437179" y="969"/>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3" name="Picture 2">
            <a:extLst>
              <a:ext uri="{FF2B5EF4-FFF2-40B4-BE49-F238E27FC236}">
                <a16:creationId xmlns:a16="http://schemas.microsoft.com/office/drawing/2014/main" id="{F0F35AEF-A245-6619-394B-34F133395F6F}"/>
              </a:ext>
            </a:extLst>
          </p:cNvPr>
          <p:cNvPicPr>
            <a:picLocks noChangeAspect="1"/>
          </p:cNvPicPr>
          <p:nvPr/>
        </p:nvPicPr>
        <p:blipFill>
          <a:blip r:embed="rId2"/>
          <a:stretch>
            <a:fillRect/>
          </a:stretch>
        </p:blipFill>
        <p:spPr>
          <a:xfrm>
            <a:off x="6938606" y="3139017"/>
            <a:ext cx="2766865" cy="233134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002C20-86F6-46B0-8392-A37CAC548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4614759" cy="4163337"/>
          </a:xfrm>
          <a:prstGeom prst="rect">
            <a:avLst/>
          </a:prstGeom>
        </p:spPr>
        <p:txBody>
          <a:bodyPr vert="horz" lIns="91440" tIns="45720" rIns="91440" bIns="45720" rtlCol="0">
            <a:normAutofit/>
          </a:bodyPr>
          <a:lstStyle/>
          <a:p>
            <a:pPr>
              <a:spcBef>
                <a:spcPts val="1400"/>
              </a:spcBef>
            </a:pPr>
            <a:r>
              <a:rPr lang="en-US" sz="1900" b="0" i="0" u="none" strike="noStrike" baseline="0"/>
              <a:t>Total Number of Successful and Failed Mission Outcomes:</a:t>
            </a:r>
          </a:p>
          <a:p>
            <a:pPr>
              <a:spcBef>
                <a:spcPts val="1400"/>
              </a:spcBef>
            </a:pPr>
            <a:endParaRPr lang="en-US" sz="1900"/>
          </a:p>
          <a:p>
            <a:pPr>
              <a:spcBef>
                <a:spcPts val="1400"/>
              </a:spcBef>
            </a:pPr>
            <a:endParaRPr lang="en-US" sz="1900" b="0" i="0" u="none" strike="noStrike" baseline="0"/>
          </a:p>
          <a:p>
            <a:pPr>
              <a:spcBef>
                <a:spcPts val="1400"/>
              </a:spcBef>
            </a:pPr>
            <a:endParaRPr lang="en-US" sz="1900"/>
          </a:p>
          <a:p>
            <a:pPr>
              <a:spcBef>
                <a:spcPts val="1400"/>
              </a:spcBef>
            </a:pPr>
            <a:endParaRPr lang="en-US" sz="1900"/>
          </a:p>
          <a:p>
            <a:pPr>
              <a:spcBef>
                <a:spcPts val="1400"/>
              </a:spcBef>
            </a:pPr>
            <a:endParaRPr lang="en-US" sz="1900"/>
          </a:p>
          <a:p>
            <a:pPr>
              <a:spcBef>
                <a:spcPts val="1400"/>
              </a:spcBef>
            </a:pPr>
            <a:r>
              <a:rPr lang="en-US" sz="1900" b="0" i="0">
                <a:effectLst/>
              </a:rPr>
              <a:t>By grouping mission outcomes and tallying the number of records for each group, the summary above was obtained.</a:t>
            </a:r>
            <a:endParaRPr lang="en-US" sz="1900"/>
          </a:p>
        </p:txBody>
      </p:sp>
      <p:sp>
        <p:nvSpPr>
          <p:cNvPr id="13" name="Freeform: Shape 12">
            <a:extLst>
              <a:ext uri="{FF2B5EF4-FFF2-40B4-BE49-F238E27FC236}">
                <a16:creationId xmlns:a16="http://schemas.microsoft.com/office/drawing/2014/main" id="{C2972F54-37E5-4215-8174-927CD8DD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247" y="1844620"/>
            <a:ext cx="5004044" cy="4257439"/>
          </a:xfrm>
          <a:custGeom>
            <a:avLst/>
            <a:gdLst>
              <a:gd name="connsiteX0" fmla="*/ 4996703 w 5004044"/>
              <a:gd name="connsiteY0" fmla="*/ 1884419 h 4257439"/>
              <a:gd name="connsiteX1" fmla="*/ 4999558 w 5004044"/>
              <a:gd name="connsiteY1" fmla="*/ 1895448 h 4257439"/>
              <a:gd name="connsiteX2" fmla="*/ 4998919 w 5004044"/>
              <a:gd name="connsiteY2" fmla="*/ 1955002 h 4257439"/>
              <a:gd name="connsiteX3" fmla="*/ 4997257 w 5004044"/>
              <a:gd name="connsiteY3" fmla="*/ 1954563 h 4257439"/>
              <a:gd name="connsiteX4" fmla="*/ 4997288 w 5004044"/>
              <a:gd name="connsiteY4" fmla="*/ 1935420 h 4257439"/>
              <a:gd name="connsiteX5" fmla="*/ 4996971 w 5004044"/>
              <a:gd name="connsiteY5" fmla="*/ 1897199 h 4257439"/>
              <a:gd name="connsiteX6" fmla="*/ 4995619 w 5004044"/>
              <a:gd name="connsiteY6" fmla="*/ 1855413 h 4257439"/>
              <a:gd name="connsiteX7" fmla="*/ 4996377 w 5004044"/>
              <a:gd name="connsiteY7" fmla="*/ 1868871 h 4257439"/>
              <a:gd name="connsiteX8" fmla="*/ 4996703 w 5004044"/>
              <a:gd name="connsiteY8" fmla="*/ 1884419 h 4257439"/>
              <a:gd name="connsiteX9" fmla="*/ 4993479 w 5004044"/>
              <a:gd name="connsiteY9" fmla="*/ 1871969 h 4257439"/>
              <a:gd name="connsiteX10" fmla="*/ 4994448 w 5004044"/>
              <a:gd name="connsiteY10" fmla="*/ 1857988 h 4257439"/>
              <a:gd name="connsiteX11" fmla="*/ 4995619 w 5004044"/>
              <a:gd name="connsiteY11" fmla="*/ 1855413 h 4257439"/>
              <a:gd name="connsiteX12" fmla="*/ 561880 w 5004044"/>
              <a:gd name="connsiteY12" fmla="*/ 1402651 h 4257439"/>
              <a:gd name="connsiteX13" fmla="*/ 559343 w 5004044"/>
              <a:gd name="connsiteY13" fmla="*/ 1406893 h 4257439"/>
              <a:gd name="connsiteX14" fmla="*/ 576521 w 5004044"/>
              <a:gd name="connsiteY14" fmla="*/ 1419992 h 4257439"/>
              <a:gd name="connsiteX15" fmla="*/ 596259 w 5004044"/>
              <a:gd name="connsiteY15" fmla="*/ 1423150 h 4257439"/>
              <a:gd name="connsiteX16" fmla="*/ 561880 w 5004044"/>
              <a:gd name="connsiteY16" fmla="*/ 1402651 h 4257439"/>
              <a:gd name="connsiteX17" fmla="*/ 741490 w 5004044"/>
              <a:gd name="connsiteY17" fmla="*/ 927208 h 4257439"/>
              <a:gd name="connsiteX18" fmla="*/ 944973 w 5004044"/>
              <a:gd name="connsiteY18" fmla="*/ 1054807 h 4257439"/>
              <a:gd name="connsiteX19" fmla="*/ 947781 w 5004044"/>
              <a:gd name="connsiteY19" fmla="*/ 1050516 h 4257439"/>
              <a:gd name="connsiteX20" fmla="*/ 741490 w 5004044"/>
              <a:gd name="connsiteY20" fmla="*/ 927208 h 4257439"/>
              <a:gd name="connsiteX21" fmla="*/ 4437179 w 5004044"/>
              <a:gd name="connsiteY21" fmla="*/ 969 h 4257439"/>
              <a:gd name="connsiteX22" fmla="*/ 4444201 w 5004044"/>
              <a:gd name="connsiteY22" fmla="*/ 18389 h 4257439"/>
              <a:gd name="connsiteX23" fmla="*/ 4430319 w 5004044"/>
              <a:gd name="connsiteY23" fmla="*/ 49621 h 4257439"/>
              <a:gd name="connsiteX24" fmla="*/ 4455614 w 5004044"/>
              <a:gd name="connsiteY24" fmla="*/ 105249 h 4257439"/>
              <a:gd name="connsiteX25" fmla="*/ 4563529 w 5004044"/>
              <a:gd name="connsiteY25" fmla="*/ 89046 h 4257439"/>
              <a:gd name="connsiteX26" fmla="*/ 4575967 w 5004044"/>
              <a:gd name="connsiteY26" fmla="*/ 105828 h 4257439"/>
              <a:gd name="connsiteX27" fmla="*/ 4581177 w 5004044"/>
              <a:gd name="connsiteY27" fmla="*/ 187773 h 4257439"/>
              <a:gd name="connsiteX28" fmla="*/ 4586660 w 5004044"/>
              <a:gd name="connsiteY28" fmla="*/ 207364 h 4257439"/>
              <a:gd name="connsiteX29" fmla="*/ 4601641 w 5004044"/>
              <a:gd name="connsiteY29" fmla="*/ 294858 h 4257439"/>
              <a:gd name="connsiteX30" fmla="*/ 4662523 w 5004044"/>
              <a:gd name="connsiteY30" fmla="*/ 423590 h 4257439"/>
              <a:gd name="connsiteX31" fmla="*/ 4724560 w 5004044"/>
              <a:gd name="connsiteY31" fmla="*/ 497719 h 4257439"/>
              <a:gd name="connsiteX32" fmla="*/ 4732841 w 5004044"/>
              <a:gd name="connsiteY32" fmla="*/ 519029 h 4257439"/>
              <a:gd name="connsiteX33" fmla="*/ 4749643 w 5004044"/>
              <a:gd name="connsiteY33" fmla="*/ 604622 h 4257439"/>
              <a:gd name="connsiteX34" fmla="*/ 4744753 w 5004044"/>
              <a:gd name="connsiteY34" fmla="*/ 623512 h 4257439"/>
              <a:gd name="connsiteX35" fmla="*/ 4720006 w 5004044"/>
              <a:gd name="connsiteY35" fmla="*/ 649070 h 4257439"/>
              <a:gd name="connsiteX36" fmla="*/ 4700653 w 5004044"/>
              <a:gd name="connsiteY36" fmla="*/ 704672 h 4257439"/>
              <a:gd name="connsiteX37" fmla="*/ 4662297 w 5004044"/>
              <a:gd name="connsiteY37" fmla="*/ 786401 h 4257439"/>
              <a:gd name="connsiteX38" fmla="*/ 4642954 w 5004044"/>
              <a:gd name="connsiteY38" fmla="*/ 811006 h 4257439"/>
              <a:gd name="connsiteX39" fmla="*/ 4658781 w 5004044"/>
              <a:gd name="connsiteY39" fmla="*/ 824342 h 4257439"/>
              <a:gd name="connsiteX40" fmla="*/ 4713981 w 5004044"/>
              <a:gd name="connsiteY40" fmla="*/ 916441 h 4257439"/>
              <a:gd name="connsiteX41" fmla="*/ 4642145 w 5004044"/>
              <a:gd name="connsiteY41" fmla="*/ 1035706 h 4257439"/>
              <a:gd name="connsiteX42" fmla="*/ 4604059 w 5004044"/>
              <a:gd name="connsiteY42" fmla="*/ 1073741 h 4257439"/>
              <a:gd name="connsiteX43" fmla="*/ 4680437 w 5004044"/>
              <a:gd name="connsiteY43" fmla="*/ 1071013 h 4257439"/>
              <a:gd name="connsiteX44" fmla="*/ 4708843 w 5004044"/>
              <a:gd name="connsiteY44" fmla="*/ 1110593 h 4257439"/>
              <a:gd name="connsiteX45" fmla="*/ 4721433 w 5004044"/>
              <a:gd name="connsiteY45" fmla="*/ 1130828 h 4257439"/>
              <a:gd name="connsiteX46" fmla="*/ 4799050 w 5004044"/>
              <a:gd name="connsiteY46" fmla="*/ 1256288 h 4257439"/>
              <a:gd name="connsiteX47" fmla="*/ 4788849 w 5004044"/>
              <a:gd name="connsiteY47" fmla="*/ 1296992 h 4257439"/>
              <a:gd name="connsiteX48" fmla="*/ 4677593 w 5004044"/>
              <a:gd name="connsiteY48" fmla="*/ 1504814 h 4257439"/>
              <a:gd name="connsiteX49" fmla="*/ 4806838 w 5004044"/>
              <a:gd name="connsiteY49" fmla="*/ 1534504 h 4257439"/>
              <a:gd name="connsiteX50" fmla="*/ 4818253 w 5004044"/>
              <a:gd name="connsiteY50" fmla="*/ 1621364 h 4257439"/>
              <a:gd name="connsiteX51" fmla="*/ 4887405 w 5004044"/>
              <a:gd name="connsiteY51" fmla="*/ 1708784 h 4257439"/>
              <a:gd name="connsiteX52" fmla="*/ 4987017 w 5004044"/>
              <a:gd name="connsiteY52" fmla="*/ 1847008 h 4257439"/>
              <a:gd name="connsiteX53" fmla="*/ 4993479 w 5004044"/>
              <a:gd name="connsiteY53" fmla="*/ 1871969 h 4257439"/>
              <a:gd name="connsiteX54" fmla="*/ 4993260 w 5004044"/>
              <a:gd name="connsiteY54" fmla="*/ 1875137 h 4257439"/>
              <a:gd name="connsiteX55" fmla="*/ 4990437 w 5004044"/>
              <a:gd name="connsiteY55" fmla="*/ 1933934 h 4257439"/>
              <a:gd name="connsiteX56" fmla="*/ 4989378 w 5004044"/>
              <a:gd name="connsiteY56" fmla="*/ 1952477 h 4257439"/>
              <a:gd name="connsiteX57" fmla="*/ 4982628 w 5004044"/>
              <a:gd name="connsiteY57" fmla="*/ 1950690 h 4257439"/>
              <a:gd name="connsiteX58" fmla="*/ 4970479 w 5004044"/>
              <a:gd name="connsiteY58" fmla="*/ 1944168 h 4257439"/>
              <a:gd name="connsiteX59" fmla="*/ 4961645 w 5004044"/>
              <a:gd name="connsiteY59" fmla="*/ 1968944 h 4257439"/>
              <a:gd name="connsiteX60" fmla="*/ 4980262 w 5004044"/>
              <a:gd name="connsiteY60" fmla="*/ 2014997 h 4257439"/>
              <a:gd name="connsiteX61" fmla="*/ 4988607 w 5004044"/>
              <a:gd name="connsiteY61" fmla="*/ 1965973 h 4257439"/>
              <a:gd name="connsiteX62" fmla="*/ 4989378 w 5004044"/>
              <a:gd name="connsiteY62" fmla="*/ 1952477 h 4257439"/>
              <a:gd name="connsiteX63" fmla="*/ 4997257 w 5004044"/>
              <a:gd name="connsiteY63" fmla="*/ 1954563 h 4257439"/>
              <a:gd name="connsiteX64" fmla="*/ 4997217 w 5004044"/>
              <a:gd name="connsiteY64" fmla="*/ 1978557 h 4257439"/>
              <a:gd name="connsiteX65" fmla="*/ 4990810 w 5004044"/>
              <a:gd name="connsiteY65" fmla="*/ 2100744 h 4257439"/>
              <a:gd name="connsiteX66" fmla="*/ 4889713 w 5004044"/>
              <a:gd name="connsiteY66" fmla="*/ 2285583 h 4257439"/>
              <a:gd name="connsiteX67" fmla="*/ 4803440 w 5004044"/>
              <a:gd name="connsiteY67" fmla="*/ 2367231 h 4257439"/>
              <a:gd name="connsiteX68" fmla="*/ 4613356 w 5004044"/>
              <a:gd name="connsiteY68" fmla="*/ 2702512 h 4257439"/>
              <a:gd name="connsiteX69" fmla="*/ 4553563 w 5004044"/>
              <a:gd name="connsiteY69" fmla="*/ 2810797 h 4257439"/>
              <a:gd name="connsiteX70" fmla="*/ 4602347 w 5004044"/>
              <a:gd name="connsiteY70" fmla="*/ 2836976 h 4257439"/>
              <a:gd name="connsiteX71" fmla="*/ 4516285 w 5004044"/>
              <a:gd name="connsiteY71" fmla="*/ 2954642 h 4257439"/>
              <a:gd name="connsiteX72" fmla="*/ 4414507 w 5004044"/>
              <a:gd name="connsiteY72" fmla="*/ 3086467 h 4257439"/>
              <a:gd name="connsiteX73" fmla="*/ 2327617 w 5004044"/>
              <a:gd name="connsiteY73" fmla="*/ 4253752 h 4257439"/>
              <a:gd name="connsiteX74" fmla="*/ 1214971 w 5004044"/>
              <a:gd name="connsiteY74" fmla="*/ 4203137 h 4257439"/>
              <a:gd name="connsiteX75" fmla="*/ 894535 w 5004044"/>
              <a:gd name="connsiteY75" fmla="*/ 4109150 h 4257439"/>
              <a:gd name="connsiteX76" fmla="*/ 781596 w 5004044"/>
              <a:gd name="connsiteY76" fmla="*/ 3991505 h 4257439"/>
              <a:gd name="connsiteX77" fmla="*/ 742373 w 5004044"/>
              <a:gd name="connsiteY77" fmla="*/ 3959843 h 4257439"/>
              <a:gd name="connsiteX78" fmla="*/ 646723 w 5004044"/>
              <a:gd name="connsiteY78" fmla="*/ 3926438 h 4257439"/>
              <a:gd name="connsiteX79" fmla="*/ 478839 w 5004044"/>
              <a:gd name="connsiteY79" fmla="*/ 3847272 h 4257439"/>
              <a:gd name="connsiteX80" fmla="*/ 537744 w 5004044"/>
              <a:gd name="connsiteY80" fmla="*/ 3812205 h 4257439"/>
              <a:gd name="connsiteX81" fmla="*/ 712950 w 5004044"/>
              <a:gd name="connsiteY81" fmla="*/ 3847065 h 4257439"/>
              <a:gd name="connsiteX82" fmla="*/ 839053 w 5004044"/>
              <a:gd name="connsiteY82" fmla="*/ 3842201 h 4257439"/>
              <a:gd name="connsiteX83" fmla="*/ 657388 w 5004044"/>
              <a:gd name="connsiteY83" fmla="*/ 3759142 h 4257439"/>
              <a:gd name="connsiteX84" fmla="*/ 479902 w 5004044"/>
              <a:gd name="connsiteY84" fmla="*/ 3640872 h 4257439"/>
              <a:gd name="connsiteX85" fmla="*/ 612982 w 5004044"/>
              <a:gd name="connsiteY85" fmla="*/ 3646162 h 4257439"/>
              <a:gd name="connsiteX86" fmla="*/ 617779 w 5004044"/>
              <a:gd name="connsiteY86" fmla="*/ 3625073 h 4257439"/>
              <a:gd name="connsiteX87" fmla="*/ 495792 w 5004044"/>
              <a:gd name="connsiteY87" fmla="*/ 3468542 h 4257439"/>
              <a:gd name="connsiteX88" fmla="*/ 436221 w 5004044"/>
              <a:gd name="connsiteY88" fmla="*/ 3407261 h 4257439"/>
              <a:gd name="connsiteX89" fmla="*/ 172652 w 5004044"/>
              <a:gd name="connsiteY89" fmla="*/ 3237768 h 4257439"/>
              <a:gd name="connsiteX90" fmla="*/ 417805 w 5004044"/>
              <a:gd name="connsiteY90" fmla="*/ 3290959 h 4257439"/>
              <a:gd name="connsiteX91" fmla="*/ 159629 w 5004044"/>
              <a:gd name="connsiteY91" fmla="*/ 3126522 h 4257439"/>
              <a:gd name="connsiteX92" fmla="*/ 35515 w 5004044"/>
              <a:gd name="connsiteY92" fmla="*/ 3070942 h 4257439"/>
              <a:gd name="connsiteX93" fmla="*/ 3001 w 5004044"/>
              <a:gd name="connsiteY93" fmla="*/ 3030820 h 4257439"/>
              <a:gd name="connsiteX94" fmla="*/ 56337 w 5004044"/>
              <a:gd name="connsiteY94" fmla="*/ 3011602 h 4257439"/>
              <a:gd name="connsiteX95" fmla="*/ 221626 w 5004044"/>
              <a:gd name="connsiteY95" fmla="*/ 3000137 h 4257439"/>
              <a:gd name="connsiteX96" fmla="*/ 12079 w 5004044"/>
              <a:gd name="connsiteY96" fmla="*/ 2895750 h 4257439"/>
              <a:gd name="connsiteX97" fmla="*/ 165389 w 5004044"/>
              <a:gd name="connsiteY97" fmla="*/ 2890511 h 4257439"/>
              <a:gd name="connsiteX98" fmla="*/ 206743 w 5004044"/>
              <a:gd name="connsiteY98" fmla="*/ 2827546 h 4257439"/>
              <a:gd name="connsiteX99" fmla="*/ 273631 w 5004044"/>
              <a:gd name="connsiteY99" fmla="*/ 2725917 h 4257439"/>
              <a:gd name="connsiteX100" fmla="*/ 320364 w 5004044"/>
              <a:gd name="connsiteY100" fmla="*/ 2667696 h 4257439"/>
              <a:gd name="connsiteX101" fmla="*/ 334074 w 5004044"/>
              <a:gd name="connsiteY101" fmla="*/ 2507770 h 4257439"/>
              <a:gd name="connsiteX102" fmla="*/ 284207 w 5004044"/>
              <a:gd name="connsiteY102" fmla="*/ 2344516 h 4257439"/>
              <a:gd name="connsiteX103" fmla="*/ 166166 w 5004044"/>
              <a:gd name="connsiteY103" fmla="*/ 2278376 h 4257439"/>
              <a:gd name="connsiteX104" fmla="*/ 194891 w 5004044"/>
              <a:gd name="connsiteY104" fmla="*/ 2175576 h 4257439"/>
              <a:gd name="connsiteX105" fmla="*/ 440332 w 5004044"/>
              <a:gd name="connsiteY105" fmla="*/ 2191712 h 4257439"/>
              <a:gd name="connsiteX106" fmla="*/ 63051 w 5004044"/>
              <a:gd name="connsiteY106" fmla="*/ 1942979 h 4257439"/>
              <a:gd name="connsiteX107" fmla="*/ 123612 w 5004044"/>
              <a:gd name="connsiteY107" fmla="*/ 1920903 h 4257439"/>
              <a:gd name="connsiteX108" fmla="*/ 120386 w 5004044"/>
              <a:gd name="connsiteY108" fmla="*/ 1903128 h 4257439"/>
              <a:gd name="connsiteX109" fmla="*/ 119318 w 5004044"/>
              <a:gd name="connsiteY109" fmla="*/ 1791355 h 4257439"/>
              <a:gd name="connsiteX110" fmla="*/ 127081 w 5004044"/>
              <a:gd name="connsiteY110" fmla="*/ 1738431 h 4257439"/>
              <a:gd name="connsiteX111" fmla="*/ 108310 w 5004044"/>
              <a:gd name="connsiteY111" fmla="*/ 1682600 h 4257439"/>
              <a:gd name="connsiteX112" fmla="*/ 385468 w 5004044"/>
              <a:gd name="connsiteY112" fmla="*/ 1739315 h 4257439"/>
              <a:gd name="connsiteX113" fmla="*/ 599777 w 5004044"/>
              <a:gd name="connsiteY113" fmla="*/ 1722044 h 4257439"/>
              <a:gd name="connsiteX114" fmla="*/ 593006 w 5004044"/>
              <a:gd name="connsiteY114" fmla="*/ 1716597 h 4257439"/>
              <a:gd name="connsiteX115" fmla="*/ 485736 w 5004044"/>
              <a:gd name="connsiteY115" fmla="*/ 1591625 h 4257439"/>
              <a:gd name="connsiteX116" fmla="*/ 481534 w 5004044"/>
              <a:gd name="connsiteY116" fmla="*/ 1588888 h 4257439"/>
              <a:gd name="connsiteX117" fmla="*/ 461623 w 5004044"/>
              <a:gd name="connsiteY117" fmla="*/ 1569314 h 4257439"/>
              <a:gd name="connsiteX118" fmla="*/ 441172 w 5004044"/>
              <a:gd name="connsiteY118" fmla="*/ 1549836 h 4257439"/>
              <a:gd name="connsiteX119" fmla="*/ 438173 w 5004044"/>
              <a:gd name="connsiteY119" fmla="*/ 1549732 h 4257439"/>
              <a:gd name="connsiteX120" fmla="*/ 409482 w 5004044"/>
              <a:gd name="connsiteY120" fmla="*/ 1509886 h 4257439"/>
              <a:gd name="connsiteX121" fmla="*/ 401143 w 5004044"/>
              <a:gd name="connsiteY121" fmla="*/ 1480995 h 4257439"/>
              <a:gd name="connsiteX122" fmla="*/ 370772 w 5004044"/>
              <a:gd name="connsiteY122" fmla="*/ 1452514 h 4257439"/>
              <a:gd name="connsiteX123" fmla="*/ 339699 w 5004044"/>
              <a:gd name="connsiteY123" fmla="*/ 1426688 h 4257439"/>
              <a:gd name="connsiteX124" fmla="*/ 265593 w 5004044"/>
              <a:gd name="connsiteY124" fmla="*/ 1412885 h 4257439"/>
              <a:gd name="connsiteX125" fmla="*/ 215085 w 5004044"/>
              <a:gd name="connsiteY125" fmla="*/ 1372144 h 4257439"/>
              <a:gd name="connsiteX126" fmla="*/ 274865 w 5004044"/>
              <a:gd name="connsiteY126" fmla="*/ 1375825 h 4257439"/>
              <a:gd name="connsiteX127" fmla="*/ 219220 w 5004044"/>
              <a:gd name="connsiteY127" fmla="*/ 1329666 h 4257439"/>
              <a:gd name="connsiteX128" fmla="*/ 187322 w 5004044"/>
              <a:gd name="connsiteY128" fmla="*/ 1278682 h 4257439"/>
              <a:gd name="connsiteX129" fmla="*/ 189878 w 5004044"/>
              <a:gd name="connsiteY129" fmla="*/ 1262417 h 4257439"/>
              <a:gd name="connsiteX130" fmla="*/ 204036 w 5004044"/>
              <a:gd name="connsiteY130" fmla="*/ 1262449 h 4257439"/>
              <a:gd name="connsiteX131" fmla="*/ 256133 w 5004044"/>
              <a:gd name="connsiteY131" fmla="*/ 1295950 h 4257439"/>
              <a:gd name="connsiteX132" fmla="*/ 323760 w 5004044"/>
              <a:gd name="connsiteY132" fmla="*/ 1342208 h 4257439"/>
              <a:gd name="connsiteX133" fmla="*/ 219957 w 5004044"/>
              <a:gd name="connsiteY133" fmla="*/ 1252997 h 4257439"/>
              <a:gd name="connsiteX134" fmla="*/ 145267 w 5004044"/>
              <a:gd name="connsiteY134" fmla="*/ 1188376 h 4257439"/>
              <a:gd name="connsiteX135" fmla="*/ 127649 w 5004044"/>
              <a:gd name="connsiteY135" fmla="*/ 1140248 h 4257439"/>
              <a:gd name="connsiteX136" fmla="*/ 133301 w 5004044"/>
              <a:gd name="connsiteY136" fmla="*/ 1126283 h 4257439"/>
              <a:gd name="connsiteX137" fmla="*/ 144665 w 5004044"/>
              <a:gd name="connsiteY137" fmla="*/ 1130919 h 4257439"/>
              <a:gd name="connsiteX138" fmla="*/ 154924 w 5004044"/>
              <a:gd name="connsiteY138" fmla="*/ 1141443 h 4257439"/>
              <a:gd name="connsiteX139" fmla="*/ 263706 w 5004044"/>
              <a:gd name="connsiteY139" fmla="*/ 1219972 h 4257439"/>
              <a:gd name="connsiteX140" fmla="*/ 423231 w 5004044"/>
              <a:gd name="connsiteY140" fmla="*/ 1325916 h 4257439"/>
              <a:gd name="connsiteX141" fmla="*/ 486543 w 5004044"/>
              <a:gd name="connsiteY141" fmla="*/ 1341940 h 4257439"/>
              <a:gd name="connsiteX142" fmla="*/ 305459 w 5004044"/>
              <a:gd name="connsiteY142" fmla="*/ 1191095 h 4257439"/>
              <a:gd name="connsiteX143" fmla="*/ 165967 w 5004044"/>
              <a:gd name="connsiteY143" fmla="*/ 995271 h 4257439"/>
              <a:gd name="connsiteX144" fmla="*/ 148803 w 5004044"/>
              <a:gd name="connsiteY144" fmla="*/ 982487 h 4257439"/>
              <a:gd name="connsiteX145" fmla="*/ 142975 w 5004044"/>
              <a:gd name="connsiteY145" fmla="*/ 973711 h 4257439"/>
              <a:gd name="connsiteX146" fmla="*/ 107228 w 5004044"/>
              <a:gd name="connsiteY146" fmla="*/ 903165 h 4257439"/>
              <a:gd name="connsiteX147" fmla="*/ 103961 w 5004044"/>
              <a:gd name="connsiteY147" fmla="*/ 884449 h 4257439"/>
              <a:gd name="connsiteX148" fmla="*/ 105398 w 5004044"/>
              <a:gd name="connsiteY148" fmla="*/ 848773 h 4257439"/>
              <a:gd name="connsiteX149" fmla="*/ 96106 w 5004044"/>
              <a:gd name="connsiteY149" fmla="*/ 829222 h 4257439"/>
              <a:gd name="connsiteX150" fmla="*/ 95233 w 5004044"/>
              <a:gd name="connsiteY150" fmla="*/ 815459 h 4257439"/>
              <a:gd name="connsiteX151" fmla="*/ 108754 w 5004044"/>
              <a:gd name="connsiteY151" fmla="*/ 813390 h 4257439"/>
              <a:gd name="connsiteX152" fmla="*/ 149184 w 5004044"/>
              <a:gd name="connsiteY152" fmla="*/ 854012 h 4257439"/>
              <a:gd name="connsiteX153" fmla="*/ 169922 w 5004044"/>
              <a:gd name="connsiteY153" fmla="*/ 855094 h 4257439"/>
              <a:gd name="connsiteX154" fmla="*/ 194734 w 5004044"/>
              <a:gd name="connsiteY154" fmla="*/ 849766 h 4257439"/>
              <a:gd name="connsiteX155" fmla="*/ 204833 w 5004044"/>
              <a:gd name="connsiteY155" fmla="*/ 862849 h 4257439"/>
              <a:gd name="connsiteX156" fmla="*/ 262674 w 5004044"/>
              <a:gd name="connsiteY156" fmla="*/ 921903 h 4257439"/>
              <a:gd name="connsiteX157" fmla="*/ 302202 w 5004044"/>
              <a:gd name="connsiteY157" fmla="*/ 923150 h 4257439"/>
              <a:gd name="connsiteX158" fmla="*/ 270912 w 5004044"/>
              <a:gd name="connsiteY158" fmla="*/ 917286 h 4257439"/>
              <a:gd name="connsiteX159" fmla="*/ 262498 w 5004044"/>
              <a:gd name="connsiteY159" fmla="*/ 899162 h 4257439"/>
              <a:gd name="connsiteX160" fmla="*/ 261759 w 5004044"/>
              <a:gd name="connsiteY160" fmla="*/ 882214 h 4257439"/>
              <a:gd name="connsiteX161" fmla="*/ 216117 w 5004044"/>
              <a:gd name="connsiteY161" fmla="*/ 846941 h 4257439"/>
              <a:gd name="connsiteX162" fmla="*/ 211969 w 5004044"/>
              <a:gd name="connsiteY162" fmla="*/ 845458 h 4257439"/>
              <a:gd name="connsiteX163" fmla="*/ 202383 w 5004044"/>
              <a:gd name="connsiteY163" fmla="*/ 831653 h 4257439"/>
              <a:gd name="connsiteX164" fmla="*/ 217302 w 5004044"/>
              <a:gd name="connsiteY164" fmla="*/ 817950 h 4257439"/>
              <a:gd name="connsiteX165" fmla="*/ 258185 w 5004044"/>
              <a:gd name="connsiteY165" fmla="*/ 825283 h 4257439"/>
              <a:gd name="connsiteX166" fmla="*/ 339019 w 5004044"/>
              <a:gd name="connsiteY166" fmla="*/ 887237 h 4257439"/>
              <a:gd name="connsiteX167" fmla="*/ 455541 w 5004044"/>
              <a:gd name="connsiteY167" fmla="*/ 987171 h 4257439"/>
              <a:gd name="connsiteX168" fmla="*/ 839737 w 5004044"/>
              <a:gd name="connsiteY168" fmla="*/ 1232154 h 4257439"/>
              <a:gd name="connsiteX169" fmla="*/ 987251 w 5004044"/>
              <a:gd name="connsiteY169" fmla="*/ 1312386 h 4257439"/>
              <a:gd name="connsiteX170" fmla="*/ 987828 w 5004044"/>
              <a:gd name="connsiteY170" fmla="*/ 1306906 h 4257439"/>
              <a:gd name="connsiteX171" fmla="*/ 987609 w 5004044"/>
              <a:gd name="connsiteY171" fmla="*/ 1301885 h 4257439"/>
              <a:gd name="connsiteX172" fmla="*/ 883773 w 5004044"/>
              <a:gd name="connsiteY172" fmla="*/ 1249366 h 4257439"/>
              <a:gd name="connsiteX173" fmla="*/ 658689 w 5004044"/>
              <a:gd name="connsiteY173" fmla="*/ 1075926 h 4257439"/>
              <a:gd name="connsiteX174" fmla="*/ 639221 w 5004044"/>
              <a:gd name="connsiteY174" fmla="*/ 1072721 h 4257439"/>
              <a:gd name="connsiteX175" fmla="*/ 607837 w 5004044"/>
              <a:gd name="connsiteY175" fmla="*/ 1046001 h 4257439"/>
              <a:gd name="connsiteX176" fmla="*/ 604057 w 5004044"/>
              <a:gd name="connsiteY176" fmla="*/ 1028006 h 4257439"/>
              <a:gd name="connsiteX177" fmla="*/ 535068 w 5004044"/>
              <a:gd name="connsiteY177" fmla="*/ 963012 h 4257439"/>
              <a:gd name="connsiteX178" fmla="*/ 398492 w 5004044"/>
              <a:gd name="connsiteY178" fmla="*/ 852702 h 4257439"/>
              <a:gd name="connsiteX179" fmla="*/ 370407 w 5004044"/>
              <a:gd name="connsiteY179" fmla="*/ 808003 h 4257439"/>
              <a:gd name="connsiteX180" fmla="*/ 373637 w 5004044"/>
              <a:gd name="connsiteY180" fmla="*/ 788457 h 4257439"/>
              <a:gd name="connsiteX181" fmla="*/ 388957 w 5004044"/>
              <a:gd name="connsiteY181" fmla="*/ 790181 h 4257439"/>
              <a:gd name="connsiteX182" fmla="*/ 445569 w 5004044"/>
              <a:gd name="connsiteY182" fmla="*/ 827313 h 4257439"/>
              <a:gd name="connsiteX183" fmla="*/ 503344 w 5004044"/>
              <a:gd name="connsiteY183" fmla="*/ 866138 h 4257439"/>
              <a:gd name="connsiteX184" fmla="*/ 497988 w 5004044"/>
              <a:gd name="connsiteY184" fmla="*/ 855698 h 4257439"/>
              <a:gd name="connsiteX185" fmla="*/ 395068 w 5004044"/>
              <a:gd name="connsiteY185" fmla="*/ 774238 h 4257439"/>
              <a:gd name="connsiteX186" fmla="*/ 321225 w 5004044"/>
              <a:gd name="connsiteY186" fmla="*/ 704090 h 4257439"/>
              <a:gd name="connsiteX187" fmla="*/ 310772 w 5004044"/>
              <a:gd name="connsiteY187" fmla="*/ 664187 h 4257439"/>
              <a:gd name="connsiteX188" fmla="*/ 316776 w 5004044"/>
              <a:gd name="connsiteY188" fmla="*/ 652057 h 4257439"/>
              <a:gd name="connsiteX189" fmla="*/ 326167 w 5004044"/>
              <a:gd name="connsiteY189" fmla="*/ 655144 h 4257439"/>
              <a:gd name="connsiteX190" fmla="*/ 339819 w 5004044"/>
              <a:gd name="connsiteY190" fmla="*/ 668549 h 4257439"/>
              <a:gd name="connsiteX191" fmla="*/ 435653 w 5004044"/>
              <a:gd name="connsiteY191" fmla="*/ 737342 h 4257439"/>
              <a:gd name="connsiteX192" fmla="*/ 594518 w 5004044"/>
              <a:gd name="connsiteY192" fmla="*/ 846882 h 4257439"/>
              <a:gd name="connsiteX193" fmla="*/ 665142 w 5004044"/>
              <a:gd name="connsiteY193" fmla="*/ 868257 h 4257439"/>
              <a:gd name="connsiteX194" fmla="*/ 660802 w 5004044"/>
              <a:gd name="connsiteY194" fmla="*/ 862382 h 4257439"/>
              <a:gd name="connsiteX195" fmla="*/ 499505 w 5004044"/>
              <a:gd name="connsiteY195" fmla="*/ 728286 h 4257439"/>
              <a:gd name="connsiteX196" fmla="*/ 345927 w 5004044"/>
              <a:gd name="connsiteY196" fmla="*/ 515339 h 4257439"/>
              <a:gd name="connsiteX197" fmla="*/ 338588 w 5004044"/>
              <a:gd name="connsiteY197" fmla="*/ 509361 h 4257439"/>
              <a:gd name="connsiteX198" fmla="*/ 327339 w 5004044"/>
              <a:gd name="connsiteY198" fmla="*/ 494900 h 4257439"/>
              <a:gd name="connsiteX199" fmla="*/ 303055 w 5004044"/>
              <a:gd name="connsiteY199" fmla="*/ 437512 h 4257439"/>
              <a:gd name="connsiteX200" fmla="*/ 292117 w 5004044"/>
              <a:gd name="connsiteY200" fmla="*/ 398959 h 4257439"/>
              <a:gd name="connsiteX201" fmla="*/ 292417 w 5004044"/>
              <a:gd name="connsiteY201" fmla="*/ 380879 h 4257439"/>
              <a:gd name="connsiteX202" fmla="*/ 280259 w 5004044"/>
              <a:gd name="connsiteY202" fmla="*/ 358039 h 4257439"/>
              <a:gd name="connsiteX203" fmla="*/ 277426 w 5004044"/>
              <a:gd name="connsiteY203" fmla="*/ 343041 h 4257439"/>
              <a:gd name="connsiteX204" fmla="*/ 292014 w 5004044"/>
              <a:gd name="connsiteY204" fmla="*/ 340466 h 4257439"/>
              <a:gd name="connsiteX205" fmla="*/ 333039 w 5004044"/>
              <a:gd name="connsiteY205" fmla="*/ 382248 h 4257439"/>
              <a:gd name="connsiteX206" fmla="*/ 352439 w 5004044"/>
              <a:gd name="connsiteY206" fmla="*/ 383884 h 4257439"/>
              <a:gd name="connsiteX207" fmla="*/ 381981 w 5004044"/>
              <a:gd name="connsiteY207" fmla="*/ 380883 h 4257439"/>
              <a:gd name="connsiteX208" fmla="*/ 402615 w 5004044"/>
              <a:gd name="connsiteY208" fmla="*/ 410767 h 4257439"/>
              <a:gd name="connsiteX209" fmla="*/ 488827 w 5004044"/>
              <a:gd name="connsiteY209" fmla="*/ 452479 h 4257439"/>
              <a:gd name="connsiteX210" fmla="*/ 453360 w 5004044"/>
              <a:gd name="connsiteY210" fmla="*/ 444507 h 4257439"/>
              <a:gd name="connsiteX211" fmla="*/ 444814 w 5004044"/>
              <a:gd name="connsiteY211" fmla="*/ 429568 h 4257439"/>
              <a:gd name="connsiteX212" fmla="*/ 442720 w 5004044"/>
              <a:gd name="connsiteY212" fmla="*/ 406534 h 4257439"/>
              <a:gd name="connsiteX213" fmla="*/ 399647 w 5004044"/>
              <a:gd name="connsiteY213" fmla="*/ 373970 h 4257439"/>
              <a:gd name="connsiteX214" fmla="*/ 390458 w 5004044"/>
              <a:gd name="connsiteY214" fmla="*/ 369266 h 4257439"/>
              <a:gd name="connsiteX215" fmla="*/ 384776 w 5004044"/>
              <a:gd name="connsiteY215" fmla="*/ 357618 h 4257439"/>
              <a:gd name="connsiteX216" fmla="*/ 395456 w 5004044"/>
              <a:gd name="connsiteY216" fmla="*/ 346561 h 4257439"/>
              <a:gd name="connsiteX217" fmla="*/ 409490 w 5004044"/>
              <a:gd name="connsiteY217" fmla="*/ 343767 h 4257439"/>
              <a:gd name="connsiteX218" fmla="*/ 459406 w 5004044"/>
              <a:gd name="connsiteY218" fmla="*/ 364686 h 4257439"/>
              <a:gd name="connsiteX219" fmla="*/ 603593 w 5004044"/>
              <a:gd name="connsiteY219" fmla="*/ 487253 h 4257439"/>
              <a:gd name="connsiteX220" fmla="*/ 758457 w 5004044"/>
              <a:gd name="connsiteY220" fmla="*/ 592438 h 4257439"/>
              <a:gd name="connsiteX221" fmla="*/ 1126835 w 5004044"/>
              <a:gd name="connsiteY221" fmla="*/ 818073 h 4257439"/>
              <a:gd name="connsiteX222" fmla="*/ 1748686 w 5004044"/>
              <a:gd name="connsiteY222" fmla="*/ 913256 h 4257439"/>
              <a:gd name="connsiteX223" fmla="*/ 2345605 w 5004044"/>
              <a:gd name="connsiteY223" fmla="*/ 842682 h 4257439"/>
              <a:gd name="connsiteX224" fmla="*/ 2430665 w 5004044"/>
              <a:gd name="connsiteY224" fmla="*/ 833044 h 4257439"/>
              <a:gd name="connsiteX225" fmla="*/ 3874549 w 5004044"/>
              <a:gd name="connsiteY225" fmla="*/ 345713 h 4257439"/>
              <a:gd name="connsiteX226" fmla="*/ 4079914 w 5004044"/>
              <a:gd name="connsiteY226" fmla="*/ 235770 h 4257439"/>
              <a:gd name="connsiteX227" fmla="*/ 4115814 w 5004044"/>
              <a:gd name="connsiteY227" fmla="*/ 249002 h 4257439"/>
              <a:gd name="connsiteX228" fmla="*/ 4129591 w 5004044"/>
              <a:gd name="connsiteY228" fmla="*/ 251735 h 4257439"/>
              <a:gd name="connsiteX229" fmla="*/ 4131313 w 5004044"/>
              <a:gd name="connsiteY229" fmla="*/ 253264 h 4257439"/>
              <a:gd name="connsiteX230" fmla="*/ 4132779 w 5004044"/>
              <a:gd name="connsiteY230" fmla="*/ 252368 h 4257439"/>
              <a:gd name="connsiteX231" fmla="*/ 4129591 w 5004044"/>
              <a:gd name="connsiteY231" fmla="*/ 251735 h 4257439"/>
              <a:gd name="connsiteX232" fmla="*/ 4126781 w 5004044"/>
              <a:gd name="connsiteY232" fmla="*/ 249241 h 4257439"/>
              <a:gd name="connsiteX233" fmla="*/ 4126159 w 5004044"/>
              <a:gd name="connsiteY233" fmla="*/ 241207 h 4257439"/>
              <a:gd name="connsiteX234" fmla="*/ 4145347 w 5004044"/>
              <a:gd name="connsiteY234" fmla="*/ 206824 h 4257439"/>
              <a:gd name="connsiteX235" fmla="*/ 4183377 w 5004044"/>
              <a:gd name="connsiteY235" fmla="*/ 186195 h 4257439"/>
              <a:gd name="connsiteX236" fmla="*/ 4203065 w 5004044"/>
              <a:gd name="connsiteY236" fmla="*/ 194422 h 4257439"/>
              <a:gd name="connsiteX237" fmla="*/ 4228763 w 5004044"/>
              <a:gd name="connsiteY237" fmla="*/ 203170 h 4257439"/>
              <a:gd name="connsiteX238" fmla="*/ 4343373 w 5004044"/>
              <a:gd name="connsiteY238" fmla="*/ 90903 h 4257439"/>
              <a:gd name="connsiteX239" fmla="*/ 4421541 w 5004044"/>
              <a:gd name="connsiteY239" fmla="*/ 10686 h 4257439"/>
              <a:gd name="connsiteX240" fmla="*/ 4437179 w 5004044"/>
              <a:gd name="connsiteY240" fmla="*/ 969 h 42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004044" h="4257439">
                <a:moveTo>
                  <a:pt x="4996703" y="1884419"/>
                </a:moveTo>
                <a:lnTo>
                  <a:pt x="4999558" y="1895448"/>
                </a:lnTo>
                <a:cubicBezTo>
                  <a:pt x="5005407" y="1925309"/>
                  <a:pt x="5005885" y="1948588"/>
                  <a:pt x="4998919" y="1955002"/>
                </a:cubicBezTo>
                <a:lnTo>
                  <a:pt x="4997257" y="1954563"/>
                </a:lnTo>
                <a:lnTo>
                  <a:pt x="4997288" y="1935420"/>
                </a:lnTo>
                <a:cubicBezTo>
                  <a:pt x="4997241" y="1921584"/>
                  <a:pt x="4997129" y="1908567"/>
                  <a:pt x="4996971" y="1897199"/>
                </a:cubicBezTo>
                <a:close/>
                <a:moveTo>
                  <a:pt x="4995619" y="1855413"/>
                </a:moveTo>
                <a:cubicBezTo>
                  <a:pt x="4995887" y="1856868"/>
                  <a:pt x="4996145" y="1861630"/>
                  <a:pt x="4996377" y="1868871"/>
                </a:cubicBezTo>
                <a:lnTo>
                  <a:pt x="4996703" y="1884419"/>
                </a:lnTo>
                <a:lnTo>
                  <a:pt x="4993479" y="1871969"/>
                </a:lnTo>
                <a:lnTo>
                  <a:pt x="4994448" y="1857988"/>
                </a:lnTo>
                <a:cubicBezTo>
                  <a:pt x="4994836" y="1854434"/>
                  <a:pt x="4995221" y="1853309"/>
                  <a:pt x="4995619" y="1855413"/>
                </a:cubicBezTo>
                <a:close/>
                <a:moveTo>
                  <a:pt x="561880" y="1402651"/>
                </a:moveTo>
                <a:cubicBezTo>
                  <a:pt x="561124" y="1404050"/>
                  <a:pt x="560098" y="1405494"/>
                  <a:pt x="559343" y="1406893"/>
                </a:cubicBezTo>
                <a:cubicBezTo>
                  <a:pt x="564992" y="1411590"/>
                  <a:pt x="570885" y="1415610"/>
                  <a:pt x="576521" y="1419992"/>
                </a:cubicBezTo>
                <a:cubicBezTo>
                  <a:pt x="583100" y="1421044"/>
                  <a:pt x="589950" y="1422050"/>
                  <a:pt x="596259" y="1423150"/>
                </a:cubicBezTo>
                <a:cubicBezTo>
                  <a:pt x="584800" y="1416317"/>
                  <a:pt x="573340" y="1409483"/>
                  <a:pt x="561880" y="1402651"/>
                </a:cubicBezTo>
                <a:close/>
                <a:moveTo>
                  <a:pt x="741490" y="927208"/>
                </a:moveTo>
                <a:cubicBezTo>
                  <a:pt x="799034" y="985684"/>
                  <a:pt x="870087" y="1023113"/>
                  <a:pt x="944973" y="1054807"/>
                </a:cubicBezTo>
                <a:cubicBezTo>
                  <a:pt x="945998" y="1053361"/>
                  <a:pt x="946754" y="1051963"/>
                  <a:pt x="947781" y="1050516"/>
                </a:cubicBezTo>
                <a:cubicBezTo>
                  <a:pt x="879021" y="1009518"/>
                  <a:pt x="810249" y="968207"/>
                  <a:pt x="741490" y="927208"/>
                </a:cubicBezTo>
                <a:close/>
                <a:moveTo>
                  <a:pt x="4437179" y="969"/>
                </a:moveTo>
                <a:cubicBezTo>
                  <a:pt x="4443841" y="3904"/>
                  <a:pt x="4445992" y="9534"/>
                  <a:pt x="4444201" y="18389"/>
                </a:cubicBezTo>
                <a:cubicBezTo>
                  <a:pt x="4441695" y="29585"/>
                  <a:pt x="4436433" y="40002"/>
                  <a:pt x="4430319" y="49621"/>
                </a:cubicBezTo>
                <a:cubicBezTo>
                  <a:pt x="4401802" y="94822"/>
                  <a:pt x="4415372" y="106342"/>
                  <a:pt x="4455614" y="105249"/>
                </a:cubicBezTo>
                <a:cubicBezTo>
                  <a:pt x="4491507" y="104290"/>
                  <a:pt x="4527369" y="96378"/>
                  <a:pt x="4563529" y="89046"/>
                </a:cubicBezTo>
                <a:cubicBezTo>
                  <a:pt x="4581331" y="85271"/>
                  <a:pt x="4582237" y="87326"/>
                  <a:pt x="4575967" y="105828"/>
                </a:cubicBezTo>
                <a:cubicBezTo>
                  <a:pt x="4565867" y="136392"/>
                  <a:pt x="4565181" y="164346"/>
                  <a:pt x="4581177" y="187773"/>
                </a:cubicBezTo>
                <a:cubicBezTo>
                  <a:pt x="4584949" y="193117"/>
                  <a:pt x="4587668" y="199279"/>
                  <a:pt x="4586660" y="207364"/>
                </a:cubicBezTo>
                <a:cubicBezTo>
                  <a:pt x="4582114" y="240426"/>
                  <a:pt x="4591735" y="267509"/>
                  <a:pt x="4601641" y="294858"/>
                </a:cubicBezTo>
                <a:cubicBezTo>
                  <a:pt x="4618339" y="340618"/>
                  <a:pt x="4639505" y="382741"/>
                  <a:pt x="4662523" y="423590"/>
                </a:cubicBezTo>
                <a:cubicBezTo>
                  <a:pt x="4678751" y="452354"/>
                  <a:pt x="4689013" y="487863"/>
                  <a:pt x="4724560" y="497719"/>
                </a:cubicBezTo>
                <a:cubicBezTo>
                  <a:pt x="4733099" y="500006"/>
                  <a:pt x="4735915" y="508366"/>
                  <a:pt x="4732841" y="519029"/>
                </a:cubicBezTo>
                <a:cubicBezTo>
                  <a:pt x="4722677" y="554348"/>
                  <a:pt x="4730947" y="581670"/>
                  <a:pt x="4749643" y="604622"/>
                </a:cubicBezTo>
                <a:cubicBezTo>
                  <a:pt x="4756255" y="612626"/>
                  <a:pt x="4753773" y="618125"/>
                  <a:pt x="4744753" y="623512"/>
                </a:cubicBezTo>
                <a:cubicBezTo>
                  <a:pt x="4734394" y="629453"/>
                  <a:pt x="4726335" y="638149"/>
                  <a:pt x="4720006" y="649070"/>
                </a:cubicBezTo>
                <a:cubicBezTo>
                  <a:pt x="4709614" y="666719"/>
                  <a:pt x="4704721" y="685611"/>
                  <a:pt x="4700653" y="704672"/>
                </a:cubicBezTo>
                <a:cubicBezTo>
                  <a:pt x="4694336" y="734569"/>
                  <a:pt x="4686883" y="763401"/>
                  <a:pt x="4662297" y="786401"/>
                </a:cubicBezTo>
                <a:cubicBezTo>
                  <a:pt x="4654979" y="793386"/>
                  <a:pt x="4649109" y="802330"/>
                  <a:pt x="4642954" y="811006"/>
                </a:cubicBezTo>
                <a:cubicBezTo>
                  <a:pt x="4644917" y="818566"/>
                  <a:pt x="4649771" y="823719"/>
                  <a:pt x="4658781" y="824342"/>
                </a:cubicBezTo>
                <a:cubicBezTo>
                  <a:pt x="4716129" y="828453"/>
                  <a:pt x="4713587" y="870017"/>
                  <a:pt x="4713981" y="916441"/>
                </a:cubicBezTo>
                <a:cubicBezTo>
                  <a:pt x="4714583" y="973897"/>
                  <a:pt x="4682235" y="1006173"/>
                  <a:pt x="4642145" y="1035706"/>
                </a:cubicBezTo>
                <a:cubicBezTo>
                  <a:pt x="4628425" y="1045718"/>
                  <a:pt x="4608421" y="1048933"/>
                  <a:pt x="4604059" y="1073741"/>
                </a:cubicBezTo>
                <a:cubicBezTo>
                  <a:pt x="4628007" y="1092285"/>
                  <a:pt x="4655309" y="1069123"/>
                  <a:pt x="4680437" y="1071013"/>
                </a:cubicBezTo>
                <a:cubicBezTo>
                  <a:pt x="4701201" y="1072723"/>
                  <a:pt x="4734847" y="1063938"/>
                  <a:pt x="4708843" y="1110593"/>
                </a:cubicBezTo>
                <a:cubicBezTo>
                  <a:pt x="4701273" y="1124265"/>
                  <a:pt x="4711111" y="1131384"/>
                  <a:pt x="4721433" y="1130828"/>
                </a:cubicBezTo>
                <a:cubicBezTo>
                  <a:pt x="4805036" y="1125241"/>
                  <a:pt x="4770374" y="1216755"/>
                  <a:pt x="4799050" y="1256288"/>
                </a:cubicBezTo>
                <a:cubicBezTo>
                  <a:pt x="4807135" y="1266880"/>
                  <a:pt x="4800233" y="1289605"/>
                  <a:pt x="4788849" y="1296992"/>
                </a:cubicBezTo>
                <a:cubicBezTo>
                  <a:pt x="4716605" y="1344534"/>
                  <a:pt x="4710171" y="1427902"/>
                  <a:pt x="4677593" y="1504814"/>
                </a:cubicBezTo>
                <a:cubicBezTo>
                  <a:pt x="4717444" y="1525929"/>
                  <a:pt x="4764171" y="1523690"/>
                  <a:pt x="4806838" y="1534504"/>
                </a:cubicBezTo>
                <a:cubicBezTo>
                  <a:pt x="4851155" y="1545658"/>
                  <a:pt x="4851771" y="1559782"/>
                  <a:pt x="4818253" y="1621364"/>
                </a:cubicBezTo>
                <a:cubicBezTo>
                  <a:pt x="4912245" y="1616790"/>
                  <a:pt x="4912245" y="1616790"/>
                  <a:pt x="4887405" y="1708784"/>
                </a:cubicBezTo>
                <a:cubicBezTo>
                  <a:pt x="4926883" y="1705769"/>
                  <a:pt x="4965617" y="1779266"/>
                  <a:pt x="4987017" y="1847008"/>
                </a:cubicBezTo>
                <a:lnTo>
                  <a:pt x="4993479" y="1871969"/>
                </a:lnTo>
                <a:lnTo>
                  <a:pt x="4993260" y="1875137"/>
                </a:lnTo>
                <a:cubicBezTo>
                  <a:pt x="4992440" y="1890359"/>
                  <a:pt x="4991543" y="1912093"/>
                  <a:pt x="4990437" y="1933934"/>
                </a:cubicBezTo>
                <a:lnTo>
                  <a:pt x="4989378" y="1952477"/>
                </a:lnTo>
                <a:lnTo>
                  <a:pt x="4982628" y="1950690"/>
                </a:lnTo>
                <a:cubicBezTo>
                  <a:pt x="4977177" y="1945881"/>
                  <a:pt x="4973287" y="1944057"/>
                  <a:pt x="4970479" y="1944168"/>
                </a:cubicBezTo>
                <a:cubicBezTo>
                  <a:pt x="4962059" y="1944498"/>
                  <a:pt x="4963394" y="1962230"/>
                  <a:pt x="4961645" y="1968944"/>
                </a:cubicBezTo>
                <a:cubicBezTo>
                  <a:pt x="4955769" y="1990222"/>
                  <a:pt x="4970405" y="2001239"/>
                  <a:pt x="4980262" y="2014997"/>
                </a:cubicBezTo>
                <a:cubicBezTo>
                  <a:pt x="4983953" y="2020039"/>
                  <a:pt x="4986587" y="1996490"/>
                  <a:pt x="4988607" y="1965973"/>
                </a:cubicBezTo>
                <a:lnTo>
                  <a:pt x="4989378" y="1952477"/>
                </a:lnTo>
                <a:lnTo>
                  <a:pt x="4997257" y="1954563"/>
                </a:lnTo>
                <a:lnTo>
                  <a:pt x="4997217" y="1978557"/>
                </a:lnTo>
                <a:cubicBezTo>
                  <a:pt x="4996813" y="2037141"/>
                  <a:pt x="4995076" y="2095563"/>
                  <a:pt x="4990810" y="2100744"/>
                </a:cubicBezTo>
                <a:cubicBezTo>
                  <a:pt x="4945575" y="2155854"/>
                  <a:pt x="4978545" y="2256304"/>
                  <a:pt x="4889713" y="2285583"/>
                </a:cubicBezTo>
                <a:cubicBezTo>
                  <a:pt x="4849735" y="2298967"/>
                  <a:pt x="4831955" y="2340690"/>
                  <a:pt x="4803440" y="2367231"/>
                </a:cubicBezTo>
                <a:cubicBezTo>
                  <a:pt x="4704002" y="2459108"/>
                  <a:pt x="4639535" y="2566320"/>
                  <a:pt x="4613356" y="2702512"/>
                </a:cubicBezTo>
                <a:cubicBezTo>
                  <a:pt x="4606017" y="2740180"/>
                  <a:pt x="4573792" y="2775282"/>
                  <a:pt x="4553563" y="2810797"/>
                </a:cubicBezTo>
                <a:cubicBezTo>
                  <a:pt x="4565127" y="2832476"/>
                  <a:pt x="4619667" y="2772245"/>
                  <a:pt x="4602347" y="2836976"/>
                </a:cubicBezTo>
                <a:cubicBezTo>
                  <a:pt x="4589232" y="2885784"/>
                  <a:pt x="4551577" y="2921212"/>
                  <a:pt x="4516285" y="2954642"/>
                </a:cubicBezTo>
                <a:cubicBezTo>
                  <a:pt x="4475753" y="2992790"/>
                  <a:pt x="4430641" y="3025740"/>
                  <a:pt x="4414507" y="3086467"/>
                </a:cubicBezTo>
                <a:cubicBezTo>
                  <a:pt x="4410989" y="3099423"/>
                  <a:pt x="3564181" y="4149656"/>
                  <a:pt x="2327617" y="4253752"/>
                </a:cubicBezTo>
                <a:cubicBezTo>
                  <a:pt x="2125545" y="4270760"/>
                  <a:pt x="1322624" y="4224619"/>
                  <a:pt x="1214971" y="4203137"/>
                </a:cubicBezTo>
                <a:cubicBezTo>
                  <a:pt x="1104292" y="4180925"/>
                  <a:pt x="1007789" y="4121736"/>
                  <a:pt x="894535" y="4109150"/>
                </a:cubicBezTo>
                <a:cubicBezTo>
                  <a:pt x="834632" y="4102646"/>
                  <a:pt x="776274" y="4081635"/>
                  <a:pt x="781596" y="3991505"/>
                </a:cubicBezTo>
                <a:cubicBezTo>
                  <a:pt x="783201" y="3965920"/>
                  <a:pt x="766642" y="3948284"/>
                  <a:pt x="742373" y="3959843"/>
                </a:cubicBezTo>
                <a:cubicBezTo>
                  <a:pt x="696510" y="3981854"/>
                  <a:pt x="673849" y="3949166"/>
                  <a:pt x="646723" y="3926438"/>
                </a:cubicBezTo>
                <a:cubicBezTo>
                  <a:pt x="598687" y="3886210"/>
                  <a:pt x="552406" y="3842509"/>
                  <a:pt x="478839" y="3847272"/>
                </a:cubicBezTo>
                <a:cubicBezTo>
                  <a:pt x="491215" y="3806501"/>
                  <a:pt x="515519" y="3808222"/>
                  <a:pt x="537744" y="3812205"/>
                </a:cubicBezTo>
                <a:cubicBezTo>
                  <a:pt x="596474" y="3823029"/>
                  <a:pt x="654233" y="3836554"/>
                  <a:pt x="712950" y="3847065"/>
                </a:cubicBezTo>
                <a:cubicBezTo>
                  <a:pt x="751090" y="3853931"/>
                  <a:pt x="789463" y="3866135"/>
                  <a:pt x="839053" y="3842201"/>
                </a:cubicBezTo>
                <a:cubicBezTo>
                  <a:pt x="792472" y="3772935"/>
                  <a:pt x="718132" y="3772458"/>
                  <a:pt x="657388" y="3759142"/>
                </a:cubicBezTo>
                <a:cubicBezTo>
                  <a:pt x="581525" y="3742486"/>
                  <a:pt x="535038" y="3694078"/>
                  <a:pt x="479902" y="3640872"/>
                </a:cubicBezTo>
                <a:cubicBezTo>
                  <a:pt x="534356" y="3616078"/>
                  <a:pt x="570138" y="3656255"/>
                  <a:pt x="612982" y="3646162"/>
                </a:cubicBezTo>
                <a:cubicBezTo>
                  <a:pt x="615057" y="3637572"/>
                  <a:pt x="618333" y="3625291"/>
                  <a:pt x="617779" y="3625073"/>
                </a:cubicBezTo>
                <a:cubicBezTo>
                  <a:pt x="545776" y="3603308"/>
                  <a:pt x="510266" y="3544423"/>
                  <a:pt x="495792" y="3468542"/>
                </a:cubicBezTo>
                <a:cubicBezTo>
                  <a:pt x="488366" y="3429369"/>
                  <a:pt x="462153" y="3421345"/>
                  <a:pt x="436221" y="3407261"/>
                </a:cubicBezTo>
                <a:cubicBezTo>
                  <a:pt x="345019" y="3357258"/>
                  <a:pt x="249255" y="3315018"/>
                  <a:pt x="172652" y="3237768"/>
                </a:cubicBezTo>
                <a:cubicBezTo>
                  <a:pt x="256919" y="3234912"/>
                  <a:pt x="326749" y="3281731"/>
                  <a:pt x="417805" y="3290959"/>
                </a:cubicBezTo>
                <a:cubicBezTo>
                  <a:pt x="341913" y="3205043"/>
                  <a:pt x="246803" y="3171544"/>
                  <a:pt x="159629" y="3126522"/>
                </a:cubicBezTo>
                <a:cubicBezTo>
                  <a:pt x="119806" y="3106035"/>
                  <a:pt x="82625" y="3077492"/>
                  <a:pt x="35515" y="3070942"/>
                </a:cubicBezTo>
                <a:cubicBezTo>
                  <a:pt x="18803" y="3068516"/>
                  <a:pt x="-9231" y="3062395"/>
                  <a:pt x="3001" y="3030820"/>
                </a:cubicBezTo>
                <a:cubicBezTo>
                  <a:pt x="13293" y="3004651"/>
                  <a:pt x="35761" y="3007959"/>
                  <a:pt x="56337" y="3011602"/>
                </a:cubicBezTo>
                <a:cubicBezTo>
                  <a:pt x="105732" y="3020594"/>
                  <a:pt x="155993" y="3012038"/>
                  <a:pt x="221626" y="3000137"/>
                </a:cubicBezTo>
                <a:cubicBezTo>
                  <a:pt x="163022" y="2929831"/>
                  <a:pt x="63027" y="2971519"/>
                  <a:pt x="12079" y="2895750"/>
                </a:cubicBezTo>
                <a:cubicBezTo>
                  <a:pt x="70612" y="2870868"/>
                  <a:pt x="117312" y="2892988"/>
                  <a:pt x="165389" y="2890511"/>
                </a:cubicBezTo>
                <a:cubicBezTo>
                  <a:pt x="208846" y="2888217"/>
                  <a:pt x="219022" y="2871872"/>
                  <a:pt x="206743" y="2827546"/>
                </a:cubicBezTo>
                <a:cubicBezTo>
                  <a:pt x="187666" y="2758486"/>
                  <a:pt x="209823" y="2717255"/>
                  <a:pt x="273631" y="2725917"/>
                </a:cubicBezTo>
                <a:cubicBezTo>
                  <a:pt x="332792" y="2734135"/>
                  <a:pt x="337558" y="2706094"/>
                  <a:pt x="320364" y="2667696"/>
                </a:cubicBezTo>
                <a:cubicBezTo>
                  <a:pt x="295325" y="2611707"/>
                  <a:pt x="318706" y="2561087"/>
                  <a:pt x="334074" y="2507770"/>
                </a:cubicBezTo>
                <a:cubicBezTo>
                  <a:pt x="357219" y="2426828"/>
                  <a:pt x="344229" y="2391168"/>
                  <a:pt x="284207" y="2344516"/>
                </a:cubicBezTo>
                <a:cubicBezTo>
                  <a:pt x="250406" y="2318539"/>
                  <a:pt x="214378" y="2297698"/>
                  <a:pt x="166166" y="2278376"/>
                </a:cubicBezTo>
                <a:cubicBezTo>
                  <a:pt x="273852" y="2244503"/>
                  <a:pt x="158170" y="2213685"/>
                  <a:pt x="194891" y="2175576"/>
                </a:cubicBezTo>
                <a:cubicBezTo>
                  <a:pt x="270782" y="2149213"/>
                  <a:pt x="337571" y="2238633"/>
                  <a:pt x="440332" y="2191712"/>
                </a:cubicBezTo>
                <a:cubicBezTo>
                  <a:pt x="307946" y="2127472"/>
                  <a:pt x="161307" y="2042341"/>
                  <a:pt x="63051" y="1942979"/>
                </a:cubicBezTo>
                <a:cubicBezTo>
                  <a:pt x="83512" y="1912799"/>
                  <a:pt x="105922" y="1933513"/>
                  <a:pt x="123612" y="1920903"/>
                </a:cubicBezTo>
                <a:cubicBezTo>
                  <a:pt x="122527" y="1914768"/>
                  <a:pt x="123751" y="1905381"/>
                  <a:pt x="120386" y="1903128"/>
                </a:cubicBezTo>
                <a:cubicBezTo>
                  <a:pt x="47933" y="1852346"/>
                  <a:pt x="47054" y="1850919"/>
                  <a:pt x="119318" y="1791355"/>
                </a:cubicBezTo>
                <a:cubicBezTo>
                  <a:pt x="144540" y="1770456"/>
                  <a:pt x="141749" y="1756399"/>
                  <a:pt x="127081" y="1738431"/>
                </a:cubicBezTo>
                <a:cubicBezTo>
                  <a:pt x="116725" y="1725710"/>
                  <a:pt x="104020" y="1715301"/>
                  <a:pt x="108310" y="1682600"/>
                </a:cubicBezTo>
                <a:cubicBezTo>
                  <a:pt x="150870" y="1715887"/>
                  <a:pt x="350796" y="1749545"/>
                  <a:pt x="385468" y="1739315"/>
                </a:cubicBezTo>
                <a:cubicBezTo>
                  <a:pt x="424434" y="1727691"/>
                  <a:pt x="558776" y="1718211"/>
                  <a:pt x="599777" y="1722044"/>
                </a:cubicBezTo>
                <a:cubicBezTo>
                  <a:pt x="597521" y="1720227"/>
                  <a:pt x="595263" y="1718413"/>
                  <a:pt x="593006" y="1716597"/>
                </a:cubicBezTo>
                <a:cubicBezTo>
                  <a:pt x="552484" y="1680103"/>
                  <a:pt x="511421" y="1643705"/>
                  <a:pt x="485736" y="1591625"/>
                </a:cubicBezTo>
                <a:cubicBezTo>
                  <a:pt x="484560" y="1589619"/>
                  <a:pt x="483937" y="1587831"/>
                  <a:pt x="481534" y="1588888"/>
                </a:cubicBezTo>
                <a:cubicBezTo>
                  <a:pt x="460479" y="1599246"/>
                  <a:pt x="462468" y="1582449"/>
                  <a:pt x="461623" y="1569314"/>
                </a:cubicBezTo>
                <a:cubicBezTo>
                  <a:pt x="460764" y="1555866"/>
                  <a:pt x="456786" y="1545815"/>
                  <a:pt x="441172" y="1549836"/>
                </a:cubicBezTo>
                <a:cubicBezTo>
                  <a:pt x="440361" y="1549980"/>
                  <a:pt x="439267" y="1549855"/>
                  <a:pt x="438173" y="1549732"/>
                </a:cubicBezTo>
                <a:cubicBezTo>
                  <a:pt x="430782" y="1548823"/>
                  <a:pt x="406258" y="1517097"/>
                  <a:pt x="409482" y="1509886"/>
                </a:cubicBezTo>
                <a:cubicBezTo>
                  <a:pt x="416686" y="1494065"/>
                  <a:pt x="408267" y="1488277"/>
                  <a:pt x="401143" y="1480995"/>
                </a:cubicBezTo>
                <a:cubicBezTo>
                  <a:pt x="391181" y="1471051"/>
                  <a:pt x="381247" y="1461736"/>
                  <a:pt x="370772" y="1452514"/>
                </a:cubicBezTo>
                <a:cubicBezTo>
                  <a:pt x="360580" y="1443560"/>
                  <a:pt x="350146" y="1435280"/>
                  <a:pt x="339699" y="1426688"/>
                </a:cubicBezTo>
                <a:cubicBezTo>
                  <a:pt x="315473" y="1420526"/>
                  <a:pt x="291032" y="1415669"/>
                  <a:pt x="265593" y="1412885"/>
                </a:cubicBezTo>
                <a:cubicBezTo>
                  <a:pt x="246706" y="1410526"/>
                  <a:pt x="225589" y="1406978"/>
                  <a:pt x="215085" y="1372144"/>
                </a:cubicBezTo>
                <a:cubicBezTo>
                  <a:pt x="234985" y="1372744"/>
                  <a:pt x="254925" y="1374284"/>
                  <a:pt x="274865" y="1375825"/>
                </a:cubicBezTo>
                <a:cubicBezTo>
                  <a:pt x="255700" y="1360864"/>
                  <a:pt x="237075" y="1345807"/>
                  <a:pt x="219220" y="1329666"/>
                </a:cubicBezTo>
                <a:cubicBezTo>
                  <a:pt x="204474" y="1316138"/>
                  <a:pt x="192346" y="1300252"/>
                  <a:pt x="187322" y="1278682"/>
                </a:cubicBezTo>
                <a:cubicBezTo>
                  <a:pt x="185994" y="1273224"/>
                  <a:pt x="184924" y="1267404"/>
                  <a:pt x="189878" y="1262417"/>
                </a:cubicBezTo>
                <a:cubicBezTo>
                  <a:pt x="195346" y="1256708"/>
                  <a:pt x="199833" y="1259711"/>
                  <a:pt x="204036" y="1262449"/>
                </a:cubicBezTo>
                <a:cubicBezTo>
                  <a:pt x="221402" y="1273615"/>
                  <a:pt x="239024" y="1284422"/>
                  <a:pt x="256133" y="1295950"/>
                </a:cubicBezTo>
                <a:cubicBezTo>
                  <a:pt x="278851" y="1311233"/>
                  <a:pt x="301313" y="1326878"/>
                  <a:pt x="323760" y="1342208"/>
                </a:cubicBezTo>
                <a:cubicBezTo>
                  <a:pt x="292061" y="1308268"/>
                  <a:pt x="257298" y="1278982"/>
                  <a:pt x="219957" y="1252997"/>
                </a:cubicBezTo>
                <a:cubicBezTo>
                  <a:pt x="192995" y="1234035"/>
                  <a:pt x="166033" y="1215073"/>
                  <a:pt x="145267" y="1188376"/>
                </a:cubicBezTo>
                <a:cubicBezTo>
                  <a:pt x="134614" y="1175075"/>
                  <a:pt x="129282" y="1158938"/>
                  <a:pt x="127649" y="1140248"/>
                </a:cubicBezTo>
                <a:cubicBezTo>
                  <a:pt x="127430" y="1135227"/>
                  <a:pt x="127724" y="1129482"/>
                  <a:pt x="133301" y="1126283"/>
                </a:cubicBezTo>
                <a:cubicBezTo>
                  <a:pt x="138892" y="1123399"/>
                  <a:pt x="142312" y="1126907"/>
                  <a:pt x="144665" y="1130919"/>
                </a:cubicBezTo>
                <a:cubicBezTo>
                  <a:pt x="147316" y="1135513"/>
                  <a:pt x="150466" y="1139068"/>
                  <a:pt x="154924" y="1141443"/>
                </a:cubicBezTo>
                <a:cubicBezTo>
                  <a:pt x="194007" y="1163643"/>
                  <a:pt x="228472" y="1192350"/>
                  <a:pt x="263706" y="1219972"/>
                </a:cubicBezTo>
                <a:cubicBezTo>
                  <a:pt x="314160" y="1259456"/>
                  <a:pt x="363843" y="1300026"/>
                  <a:pt x="423231" y="1325916"/>
                </a:cubicBezTo>
                <a:cubicBezTo>
                  <a:pt x="445702" y="1335549"/>
                  <a:pt x="468901" y="1343155"/>
                  <a:pt x="486543" y="1341940"/>
                </a:cubicBezTo>
                <a:cubicBezTo>
                  <a:pt x="421673" y="1296460"/>
                  <a:pt x="360475" y="1247802"/>
                  <a:pt x="305459" y="1191095"/>
                </a:cubicBezTo>
                <a:cubicBezTo>
                  <a:pt x="249875" y="1133856"/>
                  <a:pt x="201123" y="1070982"/>
                  <a:pt x="165967" y="995271"/>
                </a:cubicBezTo>
                <a:cubicBezTo>
                  <a:pt x="162356" y="987370"/>
                  <a:pt x="160109" y="979543"/>
                  <a:pt x="148803" y="982487"/>
                </a:cubicBezTo>
                <a:cubicBezTo>
                  <a:pt x="143684" y="983707"/>
                  <a:pt x="141844" y="978971"/>
                  <a:pt x="142975" y="973711"/>
                </a:cubicBezTo>
                <a:cubicBezTo>
                  <a:pt x="150059" y="936405"/>
                  <a:pt x="133120" y="916307"/>
                  <a:pt x="107228" y="903165"/>
                </a:cubicBezTo>
                <a:cubicBezTo>
                  <a:pt x="99148" y="898899"/>
                  <a:pt x="98374" y="893659"/>
                  <a:pt x="103961" y="884449"/>
                </a:cubicBezTo>
                <a:cubicBezTo>
                  <a:pt x="111573" y="871720"/>
                  <a:pt x="110228" y="859623"/>
                  <a:pt x="105398" y="848773"/>
                </a:cubicBezTo>
                <a:cubicBezTo>
                  <a:pt x="102652" y="841984"/>
                  <a:pt x="99109" y="835651"/>
                  <a:pt x="96106" y="829222"/>
                </a:cubicBezTo>
                <a:cubicBezTo>
                  <a:pt x="94023" y="825161"/>
                  <a:pt x="90576" y="821026"/>
                  <a:pt x="95233" y="815459"/>
                </a:cubicBezTo>
                <a:cubicBezTo>
                  <a:pt x="99648" y="810569"/>
                  <a:pt x="104350" y="812269"/>
                  <a:pt x="108754" y="813390"/>
                </a:cubicBezTo>
                <a:cubicBezTo>
                  <a:pt x="129926" y="818192"/>
                  <a:pt x="142781" y="832053"/>
                  <a:pt x="149184" y="854012"/>
                </a:cubicBezTo>
                <a:cubicBezTo>
                  <a:pt x="153977" y="870244"/>
                  <a:pt x="158340" y="870424"/>
                  <a:pt x="169922" y="855094"/>
                </a:cubicBezTo>
                <a:cubicBezTo>
                  <a:pt x="178668" y="843430"/>
                  <a:pt x="186813" y="842941"/>
                  <a:pt x="194734" y="849766"/>
                </a:cubicBezTo>
                <a:cubicBezTo>
                  <a:pt x="198964" y="853131"/>
                  <a:pt x="201642" y="858351"/>
                  <a:pt x="204833" y="862849"/>
                </a:cubicBezTo>
                <a:cubicBezTo>
                  <a:pt x="220829" y="886276"/>
                  <a:pt x="237607" y="908933"/>
                  <a:pt x="262674" y="921903"/>
                </a:cubicBezTo>
                <a:cubicBezTo>
                  <a:pt x="273823" y="927843"/>
                  <a:pt x="285713" y="932069"/>
                  <a:pt x="302202" y="923150"/>
                </a:cubicBezTo>
                <a:cubicBezTo>
                  <a:pt x="291351" y="917791"/>
                  <a:pt x="280774" y="918709"/>
                  <a:pt x="270912" y="917286"/>
                </a:cubicBezTo>
                <a:cubicBezTo>
                  <a:pt x="261049" y="915865"/>
                  <a:pt x="255697" y="911748"/>
                  <a:pt x="262498" y="899162"/>
                </a:cubicBezTo>
                <a:cubicBezTo>
                  <a:pt x="266276" y="892170"/>
                  <a:pt x="265774" y="886883"/>
                  <a:pt x="261759" y="882214"/>
                </a:cubicBezTo>
                <a:cubicBezTo>
                  <a:pt x="248848" y="867099"/>
                  <a:pt x="241864" y="844294"/>
                  <a:pt x="216117" y="846941"/>
                </a:cubicBezTo>
                <a:cubicBezTo>
                  <a:pt x="214767" y="847179"/>
                  <a:pt x="213361" y="846162"/>
                  <a:pt x="211969" y="845458"/>
                </a:cubicBezTo>
                <a:cubicBezTo>
                  <a:pt x="206685" y="842913"/>
                  <a:pt x="200848" y="840147"/>
                  <a:pt x="202383" y="831653"/>
                </a:cubicBezTo>
                <a:cubicBezTo>
                  <a:pt x="204188" y="823111"/>
                  <a:pt x="211130" y="819988"/>
                  <a:pt x="217302" y="817950"/>
                </a:cubicBezTo>
                <a:cubicBezTo>
                  <a:pt x="233145" y="812939"/>
                  <a:pt x="245914" y="818592"/>
                  <a:pt x="258185" y="825283"/>
                </a:cubicBezTo>
                <a:cubicBezTo>
                  <a:pt x="288036" y="841837"/>
                  <a:pt x="313015" y="865260"/>
                  <a:pt x="339019" y="887237"/>
                </a:cubicBezTo>
                <a:cubicBezTo>
                  <a:pt x="378027" y="920202"/>
                  <a:pt x="412674" y="959314"/>
                  <a:pt x="455541" y="987171"/>
                </a:cubicBezTo>
                <a:cubicBezTo>
                  <a:pt x="583008" y="1069675"/>
                  <a:pt x="708694" y="1155025"/>
                  <a:pt x="839737" y="1232154"/>
                </a:cubicBezTo>
                <a:cubicBezTo>
                  <a:pt x="888076" y="1260626"/>
                  <a:pt x="937413" y="1287025"/>
                  <a:pt x="987251" y="1312386"/>
                </a:cubicBezTo>
                <a:cubicBezTo>
                  <a:pt x="987438" y="1310454"/>
                  <a:pt x="987654" y="1309151"/>
                  <a:pt x="987828" y="1306906"/>
                </a:cubicBezTo>
                <a:cubicBezTo>
                  <a:pt x="987759" y="1305338"/>
                  <a:pt x="987677" y="1303454"/>
                  <a:pt x="987609" y="1301885"/>
                </a:cubicBezTo>
                <a:cubicBezTo>
                  <a:pt x="952341" y="1285971"/>
                  <a:pt x="917544" y="1268392"/>
                  <a:pt x="883773" y="1249366"/>
                </a:cubicBezTo>
                <a:cubicBezTo>
                  <a:pt x="800867" y="1202326"/>
                  <a:pt x="724387" y="1146562"/>
                  <a:pt x="658689" y="1075926"/>
                </a:cubicBezTo>
                <a:cubicBezTo>
                  <a:pt x="653269" y="1070242"/>
                  <a:pt x="647527" y="1069673"/>
                  <a:pt x="639221" y="1072721"/>
                </a:cubicBezTo>
                <a:cubicBezTo>
                  <a:pt x="612439" y="1082826"/>
                  <a:pt x="603654" y="1074888"/>
                  <a:pt x="607837" y="1046001"/>
                </a:cubicBezTo>
                <a:cubicBezTo>
                  <a:pt x="608886" y="1038856"/>
                  <a:pt x="608910" y="1033160"/>
                  <a:pt x="604057" y="1028006"/>
                </a:cubicBezTo>
                <a:cubicBezTo>
                  <a:pt x="582361" y="1004953"/>
                  <a:pt x="559626" y="983032"/>
                  <a:pt x="535068" y="963012"/>
                </a:cubicBezTo>
                <a:cubicBezTo>
                  <a:pt x="489628" y="926121"/>
                  <a:pt x="441097" y="893257"/>
                  <a:pt x="398492" y="852702"/>
                </a:cubicBezTo>
                <a:cubicBezTo>
                  <a:pt x="385976" y="840363"/>
                  <a:pt x="376348" y="825616"/>
                  <a:pt x="370407" y="808003"/>
                </a:cubicBezTo>
                <a:cubicBezTo>
                  <a:pt x="368512" y="802013"/>
                  <a:pt x="367360" y="794309"/>
                  <a:pt x="373637" y="788457"/>
                </a:cubicBezTo>
                <a:cubicBezTo>
                  <a:pt x="379645" y="782652"/>
                  <a:pt x="384471" y="787178"/>
                  <a:pt x="388957" y="790181"/>
                </a:cubicBezTo>
                <a:cubicBezTo>
                  <a:pt x="407729" y="802365"/>
                  <a:pt x="426784" y="814815"/>
                  <a:pt x="445569" y="827313"/>
                </a:cubicBezTo>
                <a:cubicBezTo>
                  <a:pt x="464624" y="839764"/>
                  <a:pt x="483437" y="852889"/>
                  <a:pt x="503344" y="866138"/>
                </a:cubicBezTo>
                <a:cubicBezTo>
                  <a:pt x="504379" y="858682"/>
                  <a:pt x="500259" y="857827"/>
                  <a:pt x="497988" y="855698"/>
                </a:cubicBezTo>
                <a:cubicBezTo>
                  <a:pt x="465913" y="825620"/>
                  <a:pt x="431003" y="799206"/>
                  <a:pt x="395068" y="774238"/>
                </a:cubicBezTo>
                <a:cubicBezTo>
                  <a:pt x="367267" y="754791"/>
                  <a:pt x="340223" y="733946"/>
                  <a:pt x="321225" y="704090"/>
                </a:cubicBezTo>
                <a:cubicBezTo>
                  <a:pt x="313910" y="692415"/>
                  <a:pt x="309809" y="679538"/>
                  <a:pt x="310772" y="664187"/>
                </a:cubicBezTo>
                <a:cubicBezTo>
                  <a:pt x="311107" y="659384"/>
                  <a:pt x="311442" y="654580"/>
                  <a:pt x="316776" y="652057"/>
                </a:cubicBezTo>
                <a:cubicBezTo>
                  <a:pt x="321044" y="650039"/>
                  <a:pt x="323869" y="652386"/>
                  <a:pt x="326167" y="655144"/>
                </a:cubicBezTo>
                <a:cubicBezTo>
                  <a:pt x="330196" y="660125"/>
                  <a:pt x="334224" y="665107"/>
                  <a:pt x="339819" y="668549"/>
                </a:cubicBezTo>
                <a:cubicBezTo>
                  <a:pt x="373388" y="689190"/>
                  <a:pt x="404905" y="712724"/>
                  <a:pt x="435653" y="737342"/>
                </a:cubicBezTo>
                <a:cubicBezTo>
                  <a:pt x="486133" y="777455"/>
                  <a:pt x="536115" y="818606"/>
                  <a:pt x="594518" y="846882"/>
                </a:cubicBezTo>
                <a:cubicBezTo>
                  <a:pt x="616490" y="857553"/>
                  <a:pt x="639205" y="866511"/>
                  <a:pt x="665142" y="868257"/>
                </a:cubicBezTo>
                <a:cubicBezTo>
                  <a:pt x="664195" y="865262"/>
                  <a:pt x="662491" y="863665"/>
                  <a:pt x="660802" y="862382"/>
                </a:cubicBezTo>
                <a:cubicBezTo>
                  <a:pt x="604283" y="821121"/>
                  <a:pt x="549586" y="777958"/>
                  <a:pt x="499505" y="728286"/>
                </a:cubicBezTo>
                <a:cubicBezTo>
                  <a:pt x="437758" y="667074"/>
                  <a:pt x="384382" y="598058"/>
                  <a:pt x="345927" y="515339"/>
                </a:cubicBezTo>
                <a:cubicBezTo>
                  <a:pt x="344141" y="511860"/>
                  <a:pt x="342910" y="508598"/>
                  <a:pt x="338588" y="509361"/>
                </a:cubicBezTo>
                <a:cubicBezTo>
                  <a:pt x="327525" y="511630"/>
                  <a:pt x="326170" y="505543"/>
                  <a:pt x="327339" y="494900"/>
                </a:cubicBezTo>
                <a:cubicBezTo>
                  <a:pt x="330552" y="468714"/>
                  <a:pt x="322326" y="448660"/>
                  <a:pt x="303055" y="437512"/>
                </a:cubicBezTo>
                <a:cubicBezTo>
                  <a:pt x="289083" y="429226"/>
                  <a:pt x="277325" y="421812"/>
                  <a:pt x="292117" y="398959"/>
                </a:cubicBezTo>
                <a:cubicBezTo>
                  <a:pt x="295694" y="393584"/>
                  <a:pt x="294041" y="386918"/>
                  <a:pt x="292417" y="380879"/>
                </a:cubicBezTo>
                <a:cubicBezTo>
                  <a:pt x="290115" y="371796"/>
                  <a:pt x="285463" y="365027"/>
                  <a:pt x="280259" y="358039"/>
                </a:cubicBezTo>
                <a:cubicBezTo>
                  <a:pt x="277365" y="354122"/>
                  <a:pt x="273863" y="348731"/>
                  <a:pt x="277426" y="343041"/>
                </a:cubicBezTo>
                <a:cubicBezTo>
                  <a:pt x="281488" y="336315"/>
                  <a:pt x="287339" y="339394"/>
                  <a:pt x="292014" y="340466"/>
                </a:cubicBezTo>
                <a:cubicBezTo>
                  <a:pt x="313455" y="345221"/>
                  <a:pt x="326609" y="359662"/>
                  <a:pt x="333039" y="382248"/>
                </a:cubicBezTo>
                <a:cubicBezTo>
                  <a:pt x="337209" y="396693"/>
                  <a:pt x="342383" y="396728"/>
                  <a:pt x="352439" y="383884"/>
                </a:cubicBezTo>
                <a:cubicBezTo>
                  <a:pt x="363791" y="369545"/>
                  <a:pt x="373274" y="368504"/>
                  <a:pt x="381981" y="380883"/>
                </a:cubicBezTo>
                <a:cubicBezTo>
                  <a:pt x="388959" y="391037"/>
                  <a:pt x="394611" y="402058"/>
                  <a:pt x="402615" y="410767"/>
                </a:cubicBezTo>
                <a:cubicBezTo>
                  <a:pt x="424081" y="434810"/>
                  <a:pt x="444293" y="461289"/>
                  <a:pt x="488827" y="452479"/>
                </a:cubicBezTo>
                <a:cubicBezTo>
                  <a:pt x="476447" y="443279"/>
                  <a:pt x="464047" y="446100"/>
                  <a:pt x="453360" y="444507"/>
                </a:cubicBezTo>
                <a:cubicBezTo>
                  <a:pt x="445687" y="443331"/>
                  <a:pt x="437918" y="439958"/>
                  <a:pt x="444814" y="429568"/>
                </a:cubicBezTo>
                <a:cubicBezTo>
                  <a:pt x="452737" y="417733"/>
                  <a:pt x="447628" y="412942"/>
                  <a:pt x="442720" y="406534"/>
                </a:cubicBezTo>
                <a:cubicBezTo>
                  <a:pt x="431444" y="391445"/>
                  <a:pt x="422234" y="373778"/>
                  <a:pt x="399647" y="373970"/>
                </a:cubicBezTo>
                <a:cubicBezTo>
                  <a:pt x="396107" y="373962"/>
                  <a:pt x="393255" y="370986"/>
                  <a:pt x="390458" y="369266"/>
                </a:cubicBezTo>
                <a:cubicBezTo>
                  <a:pt x="386539" y="366795"/>
                  <a:pt x="383146" y="363915"/>
                  <a:pt x="384776" y="357618"/>
                </a:cubicBezTo>
                <a:cubicBezTo>
                  <a:pt x="386436" y="351948"/>
                  <a:pt x="390351" y="348094"/>
                  <a:pt x="395456" y="346561"/>
                </a:cubicBezTo>
                <a:cubicBezTo>
                  <a:pt x="400022" y="345122"/>
                  <a:pt x="404870" y="343950"/>
                  <a:pt x="409490" y="343767"/>
                </a:cubicBezTo>
                <a:cubicBezTo>
                  <a:pt x="430118" y="342340"/>
                  <a:pt x="444782" y="353984"/>
                  <a:pt x="459406" y="364686"/>
                </a:cubicBezTo>
                <a:cubicBezTo>
                  <a:pt x="510573" y="401831"/>
                  <a:pt x="556044" y="445675"/>
                  <a:pt x="603593" y="487253"/>
                </a:cubicBezTo>
                <a:cubicBezTo>
                  <a:pt x="651129" y="528518"/>
                  <a:pt x="706332" y="558308"/>
                  <a:pt x="758457" y="592438"/>
                </a:cubicBezTo>
                <a:cubicBezTo>
                  <a:pt x="878695" y="671475"/>
                  <a:pt x="999459" y="750102"/>
                  <a:pt x="1126835" y="818073"/>
                </a:cubicBezTo>
                <a:cubicBezTo>
                  <a:pt x="1251416" y="884324"/>
                  <a:pt x="1667647" y="915225"/>
                  <a:pt x="1748686" y="913256"/>
                </a:cubicBezTo>
                <a:cubicBezTo>
                  <a:pt x="1852285" y="910467"/>
                  <a:pt x="2096505" y="873683"/>
                  <a:pt x="2345605" y="842682"/>
                </a:cubicBezTo>
                <a:cubicBezTo>
                  <a:pt x="2373756" y="838977"/>
                  <a:pt x="2401379" y="835684"/>
                  <a:pt x="2430665" y="833044"/>
                </a:cubicBezTo>
                <a:cubicBezTo>
                  <a:pt x="3260397" y="757430"/>
                  <a:pt x="3845073" y="368944"/>
                  <a:pt x="3874549" y="345713"/>
                </a:cubicBezTo>
                <a:cubicBezTo>
                  <a:pt x="3921930" y="308568"/>
                  <a:pt x="4079617" y="235190"/>
                  <a:pt x="4079914" y="235770"/>
                </a:cubicBezTo>
                <a:cubicBezTo>
                  <a:pt x="4083430" y="241475"/>
                  <a:pt x="4101322" y="245987"/>
                  <a:pt x="4115814" y="249002"/>
                </a:cubicBezTo>
                <a:lnTo>
                  <a:pt x="4129591" y="251735"/>
                </a:lnTo>
                <a:lnTo>
                  <a:pt x="4131313" y="253264"/>
                </a:lnTo>
                <a:cubicBezTo>
                  <a:pt x="4136355" y="253402"/>
                  <a:pt x="4136103" y="253090"/>
                  <a:pt x="4132779" y="252368"/>
                </a:cubicBezTo>
                <a:lnTo>
                  <a:pt x="4129591" y="251735"/>
                </a:lnTo>
                <a:lnTo>
                  <a:pt x="4126781" y="249241"/>
                </a:lnTo>
                <a:cubicBezTo>
                  <a:pt x="4126067" y="246916"/>
                  <a:pt x="4126005" y="243923"/>
                  <a:pt x="4126159" y="241207"/>
                </a:cubicBezTo>
                <a:cubicBezTo>
                  <a:pt x="4126893" y="226844"/>
                  <a:pt x="4132343" y="214496"/>
                  <a:pt x="4145347" y="206824"/>
                </a:cubicBezTo>
                <a:cubicBezTo>
                  <a:pt x="4157825" y="199562"/>
                  <a:pt x="4170601" y="192878"/>
                  <a:pt x="4183377" y="186195"/>
                </a:cubicBezTo>
                <a:cubicBezTo>
                  <a:pt x="4194019" y="180522"/>
                  <a:pt x="4201312" y="179234"/>
                  <a:pt x="4203065" y="194422"/>
                </a:cubicBezTo>
                <a:cubicBezTo>
                  <a:pt x="4204816" y="209612"/>
                  <a:pt x="4219976" y="213894"/>
                  <a:pt x="4228763" y="203170"/>
                </a:cubicBezTo>
                <a:cubicBezTo>
                  <a:pt x="4263132" y="161048"/>
                  <a:pt x="4304408" y="127512"/>
                  <a:pt x="4343373" y="90903"/>
                </a:cubicBezTo>
                <a:cubicBezTo>
                  <a:pt x="4370579" y="65543"/>
                  <a:pt x="4399217" y="41828"/>
                  <a:pt x="4421541" y="10686"/>
                </a:cubicBezTo>
                <a:cubicBezTo>
                  <a:pt x="4425645" y="4902"/>
                  <a:pt x="4429395" y="-2718"/>
                  <a:pt x="4437179" y="969"/>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6" name="Picture 5">
            <a:extLst>
              <a:ext uri="{FF2B5EF4-FFF2-40B4-BE49-F238E27FC236}">
                <a16:creationId xmlns:a16="http://schemas.microsoft.com/office/drawing/2014/main" id="{CDCB4D38-3A91-6B58-7A58-E249BB8B1667}"/>
              </a:ext>
            </a:extLst>
          </p:cNvPr>
          <p:cNvPicPr>
            <a:picLocks noChangeAspect="1"/>
          </p:cNvPicPr>
          <p:nvPr/>
        </p:nvPicPr>
        <p:blipFill>
          <a:blip r:embed="rId2"/>
          <a:stretch>
            <a:fillRect/>
          </a:stretch>
        </p:blipFill>
        <p:spPr>
          <a:xfrm>
            <a:off x="6938603" y="3889402"/>
            <a:ext cx="2766872" cy="83057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33427" y="609599"/>
            <a:ext cx="3686174" cy="1322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Boosters Which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3427" y="2194101"/>
            <a:ext cx="3543298" cy="3973337"/>
          </a:xfrm>
          <a:prstGeom prst="rect">
            <a:avLst/>
          </a:prstGeom>
        </p:spPr>
        <p:txBody>
          <a:bodyPr vert="horz" lIns="91440" tIns="45720" rIns="91440" bIns="45720" rtlCol="0">
            <a:normAutofit/>
          </a:bodyPr>
          <a:lstStyle/>
          <a:p>
            <a:endParaRPr lang="en-US" sz="1400" b="0" i="0" u="none" strike="noStrike" baseline="0"/>
          </a:p>
          <a:p>
            <a:r>
              <a:rPr lang="en-US" sz="1400" b="0" i="0" u="none" strike="noStrike" baseline="0"/>
              <a:t>Boosters which have carried the maximum payload mass:</a:t>
            </a:r>
          </a:p>
          <a:p>
            <a:endParaRPr lang="en-US" sz="1400"/>
          </a:p>
          <a:p>
            <a:endParaRPr lang="en-US" sz="1400" b="0" i="0" u="none" strike="noStrike" baseline="0"/>
          </a:p>
          <a:p>
            <a:endParaRPr lang="en-US" sz="1400"/>
          </a:p>
          <a:p>
            <a:endParaRPr lang="en-US" sz="1400" b="0" i="0" u="none" strike="noStrike" baseline="0"/>
          </a:p>
          <a:p>
            <a:endParaRPr lang="en-US" sz="1400"/>
          </a:p>
          <a:p>
            <a:endParaRPr lang="en-US" sz="1400" b="0" i="0" u="none" strike="noStrike" baseline="0"/>
          </a:p>
          <a:p>
            <a:endParaRPr lang="en-US" sz="1400" b="0" i="0" u="none" strike="noStrike" baseline="0"/>
          </a:p>
          <a:p>
            <a:pPr>
              <a:spcBef>
                <a:spcPts val="1400"/>
              </a:spcBef>
            </a:pPr>
            <a:r>
              <a:rPr lang="en-US" sz="1400" b="0" i="0">
                <a:effectLst/>
              </a:rPr>
              <a:t>The above boosters have carried the maximum payload mass recorded in the dataset.</a:t>
            </a:r>
            <a:endParaRPr lang="en-US" sz="1400"/>
          </a:p>
          <a:p>
            <a:pPr>
              <a:spcBef>
                <a:spcPts val="1400"/>
              </a:spcBef>
            </a:pPr>
            <a:endParaRPr lang="en-US" sz="1400"/>
          </a:p>
        </p:txBody>
      </p:sp>
      <p:pic>
        <p:nvPicPr>
          <p:cNvPr id="6" name="Picture 5">
            <a:extLst>
              <a:ext uri="{FF2B5EF4-FFF2-40B4-BE49-F238E27FC236}">
                <a16:creationId xmlns:a16="http://schemas.microsoft.com/office/drawing/2014/main" id="{D3B61780-10F4-EDC0-A2C5-BCAA6D20463F}"/>
              </a:ext>
            </a:extLst>
          </p:cNvPr>
          <p:cNvPicPr>
            <a:picLocks noChangeAspect="1"/>
          </p:cNvPicPr>
          <p:nvPr/>
        </p:nvPicPr>
        <p:blipFill>
          <a:blip r:embed="rId2"/>
          <a:stretch>
            <a:fillRect/>
          </a:stretch>
        </p:blipFill>
        <p:spPr>
          <a:xfrm>
            <a:off x="5539138" y="1684954"/>
            <a:ext cx="2828925" cy="3488092"/>
          </a:xfrm>
          <a:prstGeom prst="rect">
            <a:avLst/>
          </a:prstGeom>
        </p:spPr>
      </p:pic>
      <p:pic>
        <p:nvPicPr>
          <p:cNvPr id="8" name="Picture 7">
            <a:extLst>
              <a:ext uri="{FF2B5EF4-FFF2-40B4-BE49-F238E27FC236}">
                <a16:creationId xmlns:a16="http://schemas.microsoft.com/office/drawing/2014/main" id="{24B4A0F1-B4FE-CE35-D6DF-034377B64ADC}"/>
              </a:ext>
            </a:extLst>
          </p:cNvPr>
          <p:cNvPicPr>
            <a:picLocks noChangeAspect="1"/>
          </p:cNvPicPr>
          <p:nvPr/>
        </p:nvPicPr>
        <p:blipFill>
          <a:blip r:embed="rId3"/>
          <a:stretch>
            <a:fillRect/>
          </a:stretch>
        </p:blipFill>
        <p:spPr>
          <a:xfrm>
            <a:off x="8673211" y="1688124"/>
            <a:ext cx="2828925" cy="34817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34</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5526156" y="365125"/>
            <a:ext cx="5827643" cy="14334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pic>
        <p:nvPicPr>
          <p:cNvPr id="6" name="Picture 5">
            <a:extLst>
              <a:ext uri="{FF2B5EF4-FFF2-40B4-BE49-F238E27FC236}">
                <a16:creationId xmlns:a16="http://schemas.microsoft.com/office/drawing/2014/main" id="{9E293459-CF62-97ED-CC13-F078503B4F18}"/>
              </a:ext>
            </a:extLst>
          </p:cNvPr>
          <p:cNvPicPr>
            <a:picLocks noChangeAspect="1"/>
          </p:cNvPicPr>
          <p:nvPr/>
        </p:nvPicPr>
        <p:blipFill>
          <a:blip r:embed="rId2"/>
          <a:stretch>
            <a:fillRect/>
          </a:stretch>
        </p:blipFill>
        <p:spPr>
          <a:xfrm>
            <a:off x="643466" y="3783423"/>
            <a:ext cx="4309533" cy="144809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26156" y="2055813"/>
            <a:ext cx="5827644" cy="4121149"/>
          </a:xfrm>
          <a:prstGeom prst="rect">
            <a:avLst/>
          </a:prstGeom>
        </p:spPr>
        <p:txBody>
          <a:bodyPr vert="horz" lIns="91440" tIns="45720" rIns="91440" bIns="45720" rtlCol="0" anchor="t">
            <a:normAutofit/>
          </a:bodyPr>
          <a:lstStyle/>
          <a:p>
            <a:pPr>
              <a:spcBef>
                <a:spcPts val="1400"/>
              </a:spcBef>
            </a:pPr>
            <a:r>
              <a:rPr lang="en-US" sz="2000" b="0" i="0">
                <a:effectLst/>
              </a:rPr>
              <a:t>Booster versions and launch site names for failed landing outcomes on drone ships in 2015.</a:t>
            </a:r>
          </a:p>
          <a:p>
            <a:pPr>
              <a:spcBef>
                <a:spcPts val="1400"/>
              </a:spcBef>
            </a:pPr>
            <a:endParaRPr lang="en-US" sz="2000"/>
          </a:p>
          <a:p>
            <a:pPr>
              <a:spcBef>
                <a:spcPts val="1400"/>
              </a:spcBef>
            </a:pPr>
            <a:endParaRPr lang="en-US" sz="2000" b="0" i="0">
              <a:effectLst/>
            </a:endParaRPr>
          </a:p>
          <a:p>
            <a:pPr>
              <a:spcBef>
                <a:spcPts val="1400"/>
              </a:spcBef>
            </a:pPr>
            <a:endParaRPr lang="en-US" sz="2000" b="0" i="0">
              <a:effectLst/>
            </a:endParaRPr>
          </a:p>
          <a:p>
            <a:pPr>
              <a:spcBef>
                <a:spcPts val="1400"/>
              </a:spcBef>
            </a:pPr>
            <a:endParaRPr lang="en-US" sz="2000"/>
          </a:p>
          <a:p>
            <a:pPr>
              <a:spcBef>
                <a:spcPts val="1400"/>
              </a:spcBef>
            </a:pPr>
            <a:r>
              <a:rPr lang="en-US" sz="2000" b="0" i="0">
                <a:effectLst/>
              </a:rPr>
              <a:t>The above list contains only two instances.</a:t>
            </a:r>
            <a:endParaRPr lang="en-US" sz="20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600" b="0" i="0">
                <a:effectLst/>
              </a:rPr>
              <a:t>The ranking presented below shows all landing outcomes that occurred between June 4, 2010, and March 20, 2017</a:t>
            </a:r>
          </a:p>
          <a:p>
            <a:pPr>
              <a:spcBef>
                <a:spcPts val="1400"/>
              </a:spcBef>
            </a:pPr>
            <a:endParaRPr lang="en-US" sz="1600"/>
          </a:p>
          <a:p>
            <a:pPr>
              <a:spcBef>
                <a:spcPts val="1400"/>
              </a:spcBef>
            </a:pPr>
            <a:endParaRPr lang="en-US" sz="1600"/>
          </a:p>
          <a:p>
            <a:pPr>
              <a:spcBef>
                <a:spcPts val="1400"/>
              </a:spcBef>
            </a:pPr>
            <a:endParaRPr lang="en-US" sz="1600"/>
          </a:p>
          <a:p>
            <a:pPr>
              <a:spcBef>
                <a:spcPts val="1400"/>
              </a:spcBef>
            </a:pPr>
            <a:endParaRPr lang="en-US" sz="1600"/>
          </a:p>
          <a:p>
            <a:pPr>
              <a:spcBef>
                <a:spcPts val="1400"/>
              </a:spcBef>
            </a:pPr>
            <a:endParaRPr lang="en-US" sz="1600"/>
          </a:p>
          <a:p>
            <a:pPr>
              <a:spcBef>
                <a:spcPts val="1400"/>
              </a:spcBef>
            </a:pPr>
            <a:r>
              <a:rPr lang="en-US" sz="1600" b="0" i="0">
                <a:effectLst/>
              </a:rPr>
              <a:t>This data view highlights the importance of considering the "No attempt" category.</a:t>
            </a:r>
            <a:endParaRPr lang="en-US" sz="1600"/>
          </a:p>
        </p:txBody>
      </p:sp>
      <p:pic>
        <p:nvPicPr>
          <p:cNvPr id="6" name="Picture 5">
            <a:extLst>
              <a:ext uri="{FF2B5EF4-FFF2-40B4-BE49-F238E27FC236}">
                <a16:creationId xmlns:a16="http://schemas.microsoft.com/office/drawing/2014/main" id="{607ADFE4-D2A0-0F3C-F81A-E25F5FB65ED4}"/>
              </a:ext>
            </a:extLst>
          </p:cNvPr>
          <p:cNvPicPr>
            <a:picLocks noChangeAspect="1"/>
          </p:cNvPicPr>
          <p:nvPr/>
        </p:nvPicPr>
        <p:blipFill>
          <a:blip r:embed="rId2"/>
          <a:stretch>
            <a:fillRect/>
          </a:stretch>
        </p:blipFill>
        <p:spPr>
          <a:xfrm>
            <a:off x="5445457" y="1629211"/>
            <a:ext cx="6155141" cy="362331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36</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t>
            </a:r>
            <a:r>
              <a:rPr lang="en-US" sz="4400" b="0" i="0" u="none" strike="noStrike" kern="1200" baseline="0">
                <a:solidFill>
                  <a:schemeClr val="tx1"/>
                </a:solidFill>
                <a:latin typeface="+mj-lt"/>
                <a:ea typeface="+mj-ea"/>
                <a:cs typeface="+mj-cs"/>
              </a:rPr>
              <a:t>aunch </a:t>
            </a:r>
            <a:r>
              <a:rPr lang="en-US" sz="4400" kern="1200">
                <a:solidFill>
                  <a:schemeClr val="tx1"/>
                </a:solidFill>
                <a:latin typeface="+mj-lt"/>
                <a:ea typeface="+mj-ea"/>
                <a:cs typeface="+mj-cs"/>
              </a:rPr>
              <a:t>S</a:t>
            </a:r>
            <a:r>
              <a:rPr lang="en-US" sz="4400" b="0" i="0" u="none" strike="noStrike" kern="1200" baseline="0">
                <a:solidFill>
                  <a:schemeClr val="tx1"/>
                </a:solidFill>
                <a:latin typeface="+mj-lt"/>
                <a:ea typeface="+mj-ea"/>
                <a:cs typeface="+mj-cs"/>
              </a:rPr>
              <a:t>ites </a:t>
            </a:r>
            <a:endParaRPr lang="en-US" sz="4400" kern="120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endParaRPr lang="en-US" sz="1600"/>
          </a:p>
          <a:p>
            <a:endParaRPr lang="en-US" sz="1600"/>
          </a:p>
          <a:p>
            <a:endParaRPr lang="en-US" sz="1600"/>
          </a:p>
          <a:p>
            <a:endParaRPr lang="en-US" sz="1600"/>
          </a:p>
          <a:p>
            <a:endParaRPr lang="en-US" sz="1600"/>
          </a:p>
          <a:p>
            <a:endParaRPr lang="en-US" sz="1600"/>
          </a:p>
          <a:p>
            <a:br>
              <a:rPr lang="en-US" sz="1600"/>
            </a:br>
            <a:endParaRPr lang="en-US" sz="1600"/>
          </a:p>
          <a:p>
            <a:r>
              <a:rPr lang="en-US" sz="1600" b="0" i="0">
                <a:effectLst/>
              </a:rPr>
              <a:t>The launch sites are situated close to the sea, likely for safety reasons, but also within a reasonable distance of roads and railroads</a:t>
            </a:r>
            <a:endParaRPr lang="en-US" sz="1600"/>
          </a:p>
          <a:p>
            <a:endParaRPr lang="en-US" sz="1600"/>
          </a:p>
        </p:txBody>
      </p:sp>
      <p:pic>
        <p:nvPicPr>
          <p:cNvPr id="6" name="Picture 5">
            <a:extLst>
              <a:ext uri="{FF2B5EF4-FFF2-40B4-BE49-F238E27FC236}">
                <a16:creationId xmlns:a16="http://schemas.microsoft.com/office/drawing/2014/main" id="{4A0EA877-9F87-13A9-4B09-6EA5DD336848}"/>
              </a:ext>
            </a:extLst>
          </p:cNvPr>
          <p:cNvPicPr>
            <a:picLocks noChangeAspect="1"/>
          </p:cNvPicPr>
          <p:nvPr/>
        </p:nvPicPr>
        <p:blipFill>
          <a:blip r:embed="rId2"/>
          <a:stretch>
            <a:fillRect/>
          </a:stretch>
        </p:blipFill>
        <p:spPr>
          <a:xfrm>
            <a:off x="5445457" y="1586635"/>
            <a:ext cx="6155141" cy="370847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38</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b="1" i="0" kern="1200">
                <a:solidFill>
                  <a:schemeClr val="tx1"/>
                </a:solidFill>
                <a:effectLst/>
                <a:latin typeface="+mj-lt"/>
                <a:ea typeface="+mj-ea"/>
                <a:cs typeface="+mj-cs"/>
              </a:rPr>
              <a:t>Site-wise Launch Outcomes</a:t>
            </a:r>
            <a:endParaRPr lang="en-US" sz="4100" b="1" kern="1200">
              <a:solidFill>
                <a:schemeClr val="tx1"/>
              </a:solidFill>
              <a:latin typeface="+mj-lt"/>
              <a:ea typeface="+mj-ea"/>
              <a:cs typeface="+mj-cs"/>
            </a:endParaRPr>
          </a:p>
        </p:txBody>
      </p:sp>
      <p:sp>
        <p:nvSpPr>
          <p:cNvPr id="10" name="TextBox 9">
            <a:extLst>
              <a:ext uri="{FF2B5EF4-FFF2-40B4-BE49-F238E27FC236}">
                <a16:creationId xmlns:a16="http://schemas.microsoft.com/office/drawing/2014/main" id="{9A1F99C7-C057-889F-B615-FC6B5E9E7462}"/>
              </a:ext>
            </a:extLst>
          </p:cNvPr>
          <p:cNvSpPr txBox="1"/>
          <p:nvPr/>
        </p:nvSpPr>
        <p:spPr>
          <a:xfrm>
            <a:off x="862366" y="2194102"/>
            <a:ext cx="342700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Sample of launch outcomes at the KSC LC 39A launch site. Successful outcomes are represented by green markers, while failures are represented by red ones.</a:t>
            </a:r>
            <a:endParaRPr lang="en-US" sz="2000"/>
          </a:p>
        </p:txBody>
      </p:sp>
      <p:pic>
        <p:nvPicPr>
          <p:cNvPr id="4" name="Content Placeholder 3">
            <a:extLst>
              <a:ext uri="{FF2B5EF4-FFF2-40B4-BE49-F238E27FC236}">
                <a16:creationId xmlns:a16="http://schemas.microsoft.com/office/drawing/2014/main" id="{E23948A5-A81B-2146-B306-1DAE5A9759BF}"/>
              </a:ext>
            </a:extLst>
          </p:cNvPr>
          <p:cNvPicPr>
            <a:picLocks noGrp="1" noChangeAspect="1"/>
          </p:cNvPicPr>
          <p:nvPr>
            <p:ph idx="4294967295"/>
          </p:nvPr>
        </p:nvPicPr>
        <p:blipFill>
          <a:blip r:embed="rId2"/>
          <a:stretch>
            <a:fillRect/>
          </a:stretch>
        </p:blipFill>
        <p:spPr>
          <a:xfrm>
            <a:off x="5445457" y="2409885"/>
            <a:ext cx="6155141" cy="206197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39</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956826" y="1112969"/>
            <a:ext cx="3937298" cy="416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Introduction</a:t>
            </a:r>
          </a:p>
        </p:txBody>
      </p:sp>
      <p:sp>
        <p:nvSpPr>
          <p:cNvPr id="37" name="Freeform: Shape 36">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096000" y="820880"/>
            <a:ext cx="5257799" cy="48893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b="1" dirty="0">
                <a:solidFill>
                  <a:schemeClr val="tx1"/>
                </a:solidFill>
                <a:latin typeface="+mn-lt"/>
              </a:rPr>
              <a:t>Project background and context</a:t>
            </a:r>
          </a:p>
          <a:p>
            <a:pPr>
              <a:spcBef>
                <a:spcPts val="1400"/>
              </a:spcBef>
              <a:buFont typeface="Arial" panose="020B0604020202020204" pitchFamily="34" charset="0"/>
              <a:buChar char="•"/>
            </a:pPr>
            <a:r>
              <a:rPr lang="en-US" sz="2200" b="0" i="0" dirty="0">
                <a:solidFill>
                  <a:schemeClr val="tx1"/>
                </a:solidFill>
                <a:effectLst/>
                <a:latin typeface="+mn-lt"/>
              </a:rPr>
              <a:t>The goal is to assess the feasibility of the new company, Space Y, to compete against Space X.</a:t>
            </a:r>
            <a:endParaRPr lang="en-US" sz="2200" dirty="0">
              <a:solidFill>
                <a:schemeClr val="tx1"/>
              </a:solidFill>
              <a:latin typeface="+mn-lt"/>
            </a:endParaRPr>
          </a:p>
          <a:p>
            <a:pPr>
              <a:spcBef>
                <a:spcPts val="1400"/>
              </a:spcBef>
              <a:buFont typeface="Arial" panose="020B0604020202020204" pitchFamily="34" charset="0"/>
              <a:buChar char="•"/>
            </a:pPr>
            <a:r>
              <a:rPr lang="en-US" sz="2200" b="1" dirty="0">
                <a:solidFill>
                  <a:schemeClr val="tx1"/>
                </a:solidFill>
                <a:latin typeface="+mn-lt"/>
              </a:rPr>
              <a:t>Desirable answers</a:t>
            </a:r>
          </a:p>
          <a:p>
            <a:pPr>
              <a:spcBef>
                <a:spcPts val="1400"/>
              </a:spcBef>
              <a:buFont typeface="Arial" panose="020B0604020202020204" pitchFamily="34" charset="0"/>
              <a:buChar char="•"/>
            </a:pPr>
            <a:r>
              <a:rPr lang="en-US" sz="2200" b="0" i="0" dirty="0">
                <a:solidFill>
                  <a:schemeClr val="tx1"/>
                </a:solidFill>
                <a:effectLst/>
                <a:latin typeface="+mn-lt"/>
              </a:rPr>
              <a:t>• Favorable outcomes include: </a:t>
            </a:r>
          </a:p>
          <a:p>
            <a:pPr>
              <a:spcBef>
                <a:spcPts val="1400"/>
              </a:spcBef>
              <a:buFont typeface="Arial" panose="020B0604020202020204" pitchFamily="34" charset="0"/>
              <a:buChar char="•"/>
            </a:pPr>
            <a:r>
              <a:rPr lang="en-US" sz="2200" b="0" i="0" dirty="0">
                <a:solidFill>
                  <a:schemeClr val="tx1"/>
                </a:solidFill>
                <a:effectLst/>
                <a:latin typeface="+mn-lt"/>
              </a:rPr>
              <a:t>• Predicting successful landings of the first stage of rockets to determine the optimal way to estimate the total cost of launches. </a:t>
            </a:r>
          </a:p>
          <a:p>
            <a:pPr>
              <a:spcBef>
                <a:spcPts val="1400"/>
              </a:spcBef>
              <a:buFont typeface="Arial" panose="020B0604020202020204" pitchFamily="34" charset="0"/>
              <a:buChar char="•"/>
            </a:pPr>
            <a:r>
              <a:rPr lang="en-US" sz="2200" b="0" i="0" dirty="0">
                <a:solidFill>
                  <a:schemeClr val="tx1"/>
                </a:solidFill>
                <a:effectLst/>
                <a:latin typeface="+mn-lt"/>
              </a:rPr>
              <a:t>• Determining the ideal location for conducting launches.</a:t>
            </a:r>
            <a:endParaRPr lang="en-US" sz="2200" dirty="0">
              <a:solidFill>
                <a:schemeClr val="tx1"/>
              </a:solidFill>
              <a:latin typeface="+mn-lt"/>
            </a:endParaRPr>
          </a:p>
        </p:txBody>
      </p:sp>
      <p:sp>
        <p:nvSpPr>
          <p:cNvPr id="43" name="Freeform: Shape 42">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506330" y="6356350"/>
            <a:ext cx="84747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Safety and Logistics</a:t>
            </a:r>
          </a:p>
        </p:txBody>
      </p:sp>
      <p:sp>
        <p:nvSpPr>
          <p:cNvPr id="10" name="TextBox 9">
            <a:extLst>
              <a:ext uri="{FF2B5EF4-FFF2-40B4-BE49-F238E27FC236}">
                <a16:creationId xmlns:a16="http://schemas.microsoft.com/office/drawing/2014/main" id="{A6F5A6D2-2D59-1732-7C5D-4462A4CE4BBE}"/>
              </a:ext>
            </a:extLst>
          </p:cNvPr>
          <p:cNvSpPr txBox="1"/>
          <p:nvPr/>
        </p:nvSpPr>
        <p:spPr>
          <a:xfrm>
            <a:off x="862366" y="2194102"/>
            <a:ext cx="342700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KSC LC 39A launch site exhibits favorable logistic aspects, being in proximity to both a railroad and a road, and comparatively distant from populated regions.</a:t>
            </a:r>
            <a:endParaRPr lang="en-US" sz="2000"/>
          </a:p>
          <a:p>
            <a:pPr indent="-228600">
              <a:lnSpc>
                <a:spcPct val="90000"/>
              </a:lnSpc>
              <a:spcAft>
                <a:spcPts val="600"/>
              </a:spcAft>
              <a:buFont typeface="Arial" panose="020B0604020202020204" pitchFamily="34" charset="0"/>
              <a:buChar char="•"/>
            </a:pPr>
            <a:endParaRPr lang="en-US" sz="2000"/>
          </a:p>
        </p:txBody>
      </p:sp>
      <p:pic>
        <p:nvPicPr>
          <p:cNvPr id="4" name="Content Placeholder 3">
            <a:extLst>
              <a:ext uri="{FF2B5EF4-FFF2-40B4-BE49-F238E27FC236}">
                <a16:creationId xmlns:a16="http://schemas.microsoft.com/office/drawing/2014/main" id="{2F2EE81A-E2FC-F524-F1A7-3E259417ACBB}"/>
              </a:ext>
            </a:extLst>
          </p:cNvPr>
          <p:cNvPicPr>
            <a:picLocks noGrp="1" noChangeAspect="1"/>
          </p:cNvPicPr>
          <p:nvPr>
            <p:ph idx="4294967295"/>
          </p:nvPr>
        </p:nvPicPr>
        <p:blipFill>
          <a:blip r:embed="rId2"/>
          <a:stretch>
            <a:fillRect/>
          </a:stretch>
        </p:blipFill>
        <p:spPr>
          <a:xfrm>
            <a:off x="5445457" y="1101917"/>
            <a:ext cx="6155141" cy="467790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b="0" i="0" kern="1200">
                <a:solidFill>
                  <a:schemeClr val="tx1"/>
                </a:solidFill>
                <a:effectLst/>
                <a:latin typeface="+mj-lt"/>
                <a:ea typeface="+mj-ea"/>
                <a:cs typeface="+mj-cs"/>
              </a:rPr>
              <a:t>Summary of Successful Launches by Site</a:t>
            </a:r>
            <a:endParaRPr lang="en-US" sz="2800" kern="1200">
              <a:solidFill>
                <a:schemeClr val="tx1"/>
              </a:solidFill>
              <a:latin typeface="+mj-lt"/>
              <a:ea typeface="+mj-ea"/>
              <a:cs typeface="+mj-cs"/>
            </a:endParaRPr>
          </a:p>
        </p:txBody>
      </p:sp>
      <p:sp>
        <p:nvSpPr>
          <p:cNvPr id="7" name="TextBox 6">
            <a:extLst>
              <a:ext uri="{FF2B5EF4-FFF2-40B4-BE49-F238E27FC236}">
                <a16:creationId xmlns:a16="http://schemas.microsoft.com/office/drawing/2014/main" id="{016DAB54-BF4E-2AC6-D6DA-47215FEA22EF}"/>
              </a:ext>
            </a:extLst>
          </p:cNvPr>
          <p:cNvSpPr txBox="1"/>
          <p:nvPr/>
        </p:nvSpPr>
        <p:spPr>
          <a:xfrm>
            <a:off x="862366" y="2194102"/>
            <a:ext cx="342700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700" b="0" i="0">
              <a:effectLst/>
            </a:endParaRP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b="0" i="0">
              <a:effectLst/>
            </a:endParaRP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b="0" i="0">
              <a:effectLst/>
            </a:endParaRP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b="0" i="0">
              <a:effectLst/>
            </a:endParaRP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b="0" i="0">
              <a:effectLst/>
            </a:endParaRPr>
          </a:p>
          <a:p>
            <a:pPr indent="-228600">
              <a:lnSpc>
                <a:spcPct val="90000"/>
              </a:lnSpc>
              <a:spcAft>
                <a:spcPts val="600"/>
              </a:spcAft>
              <a:buFont typeface="Arial" panose="020B0604020202020204" pitchFamily="34" charset="0"/>
              <a:buChar char="•"/>
            </a:pPr>
            <a:r>
              <a:rPr lang="en-US" sz="1700" b="0" i="0">
                <a:effectLst/>
              </a:rPr>
              <a:t>The location where the launches are conducted appears to be a crucial element for the success of missions.</a:t>
            </a:r>
            <a:endParaRPr lang="en-US" sz="1700"/>
          </a:p>
        </p:txBody>
      </p:sp>
      <p:pic>
        <p:nvPicPr>
          <p:cNvPr id="4" name="Picture 3">
            <a:extLst>
              <a:ext uri="{FF2B5EF4-FFF2-40B4-BE49-F238E27FC236}">
                <a16:creationId xmlns:a16="http://schemas.microsoft.com/office/drawing/2014/main" id="{7FC60B26-D62A-4462-ED3E-64B8552234A8}"/>
              </a:ext>
            </a:extLst>
          </p:cNvPr>
          <p:cNvPicPr>
            <a:picLocks noChangeAspect="1"/>
          </p:cNvPicPr>
          <p:nvPr/>
        </p:nvPicPr>
        <p:blipFill>
          <a:blip r:embed="rId2"/>
          <a:stretch>
            <a:fillRect/>
          </a:stretch>
        </p:blipFill>
        <p:spPr>
          <a:xfrm>
            <a:off x="5445457" y="1348122"/>
            <a:ext cx="6155141" cy="418549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b="0" i="0" u="none" strike="noStrike" kern="1200" baseline="0">
                <a:solidFill>
                  <a:schemeClr val="tx1"/>
                </a:solidFill>
                <a:latin typeface="+mj-lt"/>
                <a:ea typeface="+mj-ea"/>
                <a:cs typeface="+mj-cs"/>
              </a:rPr>
              <a:t>KSC LC-39A Launch Success Ratio</a:t>
            </a:r>
            <a:endParaRPr lang="en-US" sz="3400" kern="120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endParaRPr lang="en-US" sz="2000" b="0" i="0" u="none" strike="noStrike" baseline="0"/>
          </a:p>
          <a:p>
            <a:r>
              <a:rPr lang="en-US" sz="2000" b="0" i="0" u="none" strike="noStrike" baseline="0"/>
              <a:t>76.9% of launches are successful in KSC LC-39A launch site.</a:t>
            </a:r>
          </a:p>
          <a:p>
            <a:endParaRPr lang="en-US" sz="2000"/>
          </a:p>
        </p:txBody>
      </p:sp>
      <p:pic>
        <p:nvPicPr>
          <p:cNvPr id="4" name="Picture 3">
            <a:extLst>
              <a:ext uri="{FF2B5EF4-FFF2-40B4-BE49-F238E27FC236}">
                <a16:creationId xmlns:a16="http://schemas.microsoft.com/office/drawing/2014/main" id="{268A8F95-9C7A-42A7-AFF4-9C1C6F7AF4B4}"/>
              </a:ext>
            </a:extLst>
          </p:cNvPr>
          <p:cNvPicPr>
            <a:picLocks noChangeAspect="1"/>
          </p:cNvPicPr>
          <p:nvPr/>
        </p:nvPicPr>
        <p:blipFill>
          <a:blip r:embed="rId2"/>
          <a:stretch>
            <a:fillRect/>
          </a:stretch>
        </p:blipFill>
        <p:spPr>
          <a:xfrm>
            <a:off x="5445457" y="1902085"/>
            <a:ext cx="6155141" cy="307757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43</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b="0" i="0" kern="1200">
                <a:solidFill>
                  <a:schemeClr val="tx1"/>
                </a:solidFill>
                <a:effectLst/>
                <a:latin typeface="+mj-lt"/>
                <a:ea typeface="+mj-ea"/>
                <a:cs typeface="+mj-cs"/>
              </a:rPr>
              <a:t>Relationship between Payload and Launch Outcome</a:t>
            </a:r>
            <a:endParaRPr lang="en-US" sz="2800" kern="120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marL="0">
              <a:spcBef>
                <a:spcPts val="1400"/>
              </a:spcBef>
            </a:pPr>
            <a:r>
              <a:rPr lang="en-US" sz="2000" b="0" i="0">
                <a:effectLst/>
              </a:rPr>
              <a:t>The combination of payloads weighing less than 6,000kg and FT boosters seems to have the highest success rate.</a:t>
            </a:r>
            <a:endParaRPr lang="en-US" sz="2000"/>
          </a:p>
        </p:txBody>
      </p:sp>
      <p:pic>
        <p:nvPicPr>
          <p:cNvPr id="4" name="Picture 3">
            <a:extLst>
              <a:ext uri="{FF2B5EF4-FFF2-40B4-BE49-F238E27FC236}">
                <a16:creationId xmlns:a16="http://schemas.microsoft.com/office/drawing/2014/main" id="{EA6743D3-4079-8534-E311-51B3048554C7}"/>
              </a:ext>
            </a:extLst>
          </p:cNvPr>
          <p:cNvPicPr>
            <a:picLocks noChangeAspect="1"/>
          </p:cNvPicPr>
          <p:nvPr/>
        </p:nvPicPr>
        <p:blipFill>
          <a:blip r:embed="rId2"/>
          <a:stretch>
            <a:fillRect/>
          </a:stretch>
        </p:blipFill>
        <p:spPr>
          <a:xfrm>
            <a:off x="5445457" y="1488811"/>
            <a:ext cx="6155141" cy="390411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44</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b="0" i="0">
                <a:effectLst/>
              </a:rPr>
              <a:t>Four models were tested for classification, and their respective accuracies are displayed in the adjacent plot.</a:t>
            </a:r>
          </a:p>
          <a:p>
            <a:pPr>
              <a:spcBef>
                <a:spcPts val="1400"/>
              </a:spcBef>
            </a:pPr>
            <a:r>
              <a:rPr lang="en-US" sz="2000" b="0" i="0">
                <a:effectLst/>
              </a:rPr>
              <a:t>The Decision Tree Classifier is the model with the highest classification accuracy, with accuracies that exceed 87%.</a:t>
            </a:r>
            <a:endParaRPr lang="en-US" sz="2000"/>
          </a:p>
        </p:txBody>
      </p:sp>
      <p:pic>
        <p:nvPicPr>
          <p:cNvPr id="3" name="Picture 2">
            <a:extLst>
              <a:ext uri="{FF2B5EF4-FFF2-40B4-BE49-F238E27FC236}">
                <a16:creationId xmlns:a16="http://schemas.microsoft.com/office/drawing/2014/main" id="{DF6ECFAB-4181-9363-7EB9-9107DDFD111A}"/>
              </a:ext>
            </a:extLst>
          </p:cNvPr>
          <p:cNvPicPr>
            <a:picLocks noChangeAspect="1"/>
          </p:cNvPicPr>
          <p:nvPr/>
        </p:nvPicPr>
        <p:blipFill>
          <a:blip r:embed="rId2"/>
          <a:stretch>
            <a:fillRect/>
          </a:stretch>
        </p:blipFill>
        <p:spPr>
          <a:xfrm>
            <a:off x="5445457" y="949503"/>
            <a:ext cx="6155141" cy="49827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46</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b="0" i="0">
                <a:effectLst/>
              </a:rPr>
              <a:t>The accuracy of the Decision Tree Classifier is supported by its confusion matrix, which displays a significant number of true positives and true negatives in comparison to the false values.</a:t>
            </a:r>
          </a:p>
          <a:p>
            <a:pPr>
              <a:spcBef>
                <a:spcPts val="1400"/>
              </a:spcBef>
            </a:pPr>
            <a:endParaRPr lang="en-US" sz="2000"/>
          </a:p>
          <a:p>
            <a:pPr>
              <a:spcBef>
                <a:spcPts val="1400"/>
              </a:spcBef>
            </a:pPr>
            <a:endParaRPr lang="en-US" sz="2000"/>
          </a:p>
        </p:txBody>
      </p:sp>
      <p:pic>
        <p:nvPicPr>
          <p:cNvPr id="3" name="Picture 2">
            <a:extLst>
              <a:ext uri="{FF2B5EF4-FFF2-40B4-BE49-F238E27FC236}">
                <a16:creationId xmlns:a16="http://schemas.microsoft.com/office/drawing/2014/main" id="{1EA43032-36B1-109F-334A-0A4C829ED61B}"/>
              </a:ext>
            </a:extLst>
          </p:cNvPr>
          <p:cNvPicPr>
            <a:picLocks noChangeAspect="1"/>
          </p:cNvPicPr>
          <p:nvPr/>
        </p:nvPicPr>
        <p:blipFill>
          <a:blip r:embed="rId2"/>
          <a:stretch>
            <a:fillRect/>
          </a:stretch>
        </p:blipFill>
        <p:spPr>
          <a:xfrm>
            <a:off x="5445457" y="1422976"/>
            <a:ext cx="6155141" cy="4035788"/>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47</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006900" y="1188637"/>
            <a:ext cx="3141430" cy="44807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4800" kern="1200" dirty="0">
                <a:solidFill>
                  <a:schemeClr val="tx1"/>
                </a:solidFill>
                <a:latin typeface="+mj-lt"/>
                <a:ea typeface="+mj-ea"/>
                <a:cs typeface="+mj-cs"/>
              </a:rPr>
              <a:t>Conclusions</a:t>
            </a:r>
          </a:p>
        </p:txBody>
      </p:sp>
      <p:cxnSp>
        <p:nvCxnSpPr>
          <p:cNvPr id="22" name="Straight Connector 21">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138928" y="1338729"/>
            <a:ext cx="4795584" cy="4180542"/>
          </a:xfrm>
          <a:prstGeom prst="rect">
            <a:avLst/>
          </a:prstGeom>
        </p:spPr>
        <p:txBody>
          <a:bodyPr vert="horz" lIns="91440" tIns="45720" rIns="91440" bIns="45720" rtlCol="0" anchor="ctr">
            <a:normAutofit/>
          </a:bodyPr>
          <a:lstStyle/>
          <a:p>
            <a:pPr>
              <a:spcBef>
                <a:spcPts val="1400"/>
              </a:spcBef>
            </a:pPr>
            <a:r>
              <a:rPr lang="en-US" sz="1900" b="0" i="0" dirty="0">
                <a:effectLst/>
              </a:rPr>
              <a:t>During the analysis of various data sources, the following findings were refined:</a:t>
            </a:r>
          </a:p>
          <a:p>
            <a:pPr>
              <a:spcBef>
                <a:spcPts val="1400"/>
              </a:spcBef>
            </a:pPr>
            <a:r>
              <a:rPr lang="en-US" sz="1900" b="0" i="0" dirty="0">
                <a:effectLst/>
              </a:rPr>
              <a:t>Decision Tree Classifier can be utilized for predicting successful landings and boosting profits.</a:t>
            </a:r>
            <a:endParaRPr lang="en-US" sz="1900" dirty="0"/>
          </a:p>
          <a:p>
            <a:pPr>
              <a:spcBef>
                <a:spcPts val="1400"/>
              </a:spcBef>
            </a:pPr>
            <a:r>
              <a:rPr lang="en-US" sz="1900" b="0" i="0" dirty="0">
                <a:effectLst/>
              </a:rPr>
              <a:t>Although most missions have successful outcomes, successful landing outcomes have shown improvement over time due to advancements in processes and rockets.</a:t>
            </a:r>
          </a:p>
          <a:p>
            <a:pPr>
              <a:spcBef>
                <a:spcPts val="1400"/>
              </a:spcBef>
            </a:pPr>
            <a:r>
              <a:rPr lang="en-US" sz="1900" b="0" i="0" dirty="0">
                <a:effectLst/>
              </a:rPr>
              <a:t>KSC LC 39A is the most favorable launch site.</a:t>
            </a:r>
            <a:endParaRPr lang="en-US" sz="1900" dirty="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48</a:t>
            </a:fld>
            <a:endParaRPr lang="en-US" sz="6600">
              <a:solidFill>
                <a:srgbClr val="FFFFFF"/>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956826" y="1112969"/>
            <a:ext cx="3937298" cy="416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Methodology</a:t>
            </a:r>
          </a:p>
        </p:txBody>
      </p:sp>
      <p:sp>
        <p:nvSpPr>
          <p:cNvPr id="22" name="Freeform: Shape 2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096000" y="820880"/>
            <a:ext cx="5257799" cy="488935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600" b="1" dirty="0">
                <a:solidFill>
                  <a:schemeClr val="tx1"/>
                </a:solidFill>
                <a:latin typeface="+mn-lt"/>
              </a:rPr>
              <a:t>Executive Summary</a:t>
            </a:r>
          </a:p>
          <a:p>
            <a:pPr>
              <a:spcBef>
                <a:spcPts val="1400"/>
              </a:spcBef>
              <a:buFont typeface="Arial" panose="020B0604020202020204" pitchFamily="34" charset="0"/>
              <a:buChar char="•"/>
            </a:pPr>
            <a:r>
              <a:rPr lang="en-US" sz="1600" b="1" dirty="0">
                <a:solidFill>
                  <a:schemeClr val="tx1"/>
                </a:solidFill>
                <a:latin typeface="+mn-lt"/>
              </a:rPr>
              <a:t>Data collection methodology:</a:t>
            </a:r>
          </a:p>
          <a:p>
            <a:pPr marL="0">
              <a:spcBef>
                <a:spcPts val="1400"/>
              </a:spcBef>
              <a:buFont typeface="Arial" panose="020B0604020202020204" pitchFamily="34" charset="0"/>
              <a:buChar char="•"/>
            </a:pPr>
            <a:r>
              <a:rPr lang="en-US" sz="1600" dirty="0">
                <a:solidFill>
                  <a:schemeClr val="tx1"/>
                </a:solidFill>
                <a:latin typeface="+mn-lt"/>
              </a:rPr>
              <a:t>   </a:t>
            </a:r>
            <a:r>
              <a:rPr lang="en-US" sz="1600" b="0" i="0" dirty="0">
                <a:solidFill>
                  <a:schemeClr val="tx1"/>
                </a:solidFill>
                <a:effectLst/>
                <a:latin typeface="+mn-lt"/>
              </a:rPr>
              <a:t>Information from Space X was acquired through two channels: </a:t>
            </a:r>
          </a:p>
          <a:p>
            <a:pPr marL="457200" lvl="1">
              <a:spcBef>
                <a:spcPts val="1400"/>
              </a:spcBef>
              <a:buFont typeface="Arial" panose="020B0604020202020204" pitchFamily="34" charset="0"/>
              <a:buChar char="•"/>
            </a:pPr>
            <a:r>
              <a:rPr lang="en-US" sz="1600" b="0" i="0" dirty="0">
                <a:solidFill>
                  <a:schemeClr val="tx1"/>
                </a:solidFill>
                <a:effectLst/>
                <a:latin typeface="+mn-lt"/>
              </a:rPr>
              <a:t>• Space X API ( </a:t>
            </a:r>
            <a:r>
              <a:rPr lang="en-US" sz="1600" b="0" i="0" u="sng" dirty="0">
                <a:solidFill>
                  <a:schemeClr val="tx1"/>
                </a:solidFill>
                <a:effectLst/>
                <a:latin typeface="+mn-lt"/>
                <a:hlinkClick r:id="rId3"/>
              </a:rPr>
              <a:t>https://api.spacexdata.com/v4/rockets/</a:t>
            </a:r>
            <a:r>
              <a:rPr lang="en-US" sz="1600" b="0" i="0" dirty="0">
                <a:solidFill>
                  <a:schemeClr val="tx1"/>
                </a:solidFill>
                <a:effectLst/>
                <a:latin typeface="+mn-lt"/>
              </a:rPr>
              <a:t> </a:t>
            </a:r>
          </a:p>
          <a:p>
            <a:pPr marL="457200" lvl="1">
              <a:spcBef>
                <a:spcPts val="1400"/>
              </a:spcBef>
              <a:buFont typeface="Arial" panose="020B0604020202020204" pitchFamily="34" charset="0"/>
              <a:buChar char="•"/>
            </a:pPr>
            <a:r>
              <a:rPr lang="en-US" sz="1600" b="0" i="0" dirty="0">
                <a:solidFill>
                  <a:schemeClr val="tx1"/>
                </a:solidFill>
                <a:effectLst/>
                <a:latin typeface="+mn-lt"/>
              </a:rPr>
              <a:t>• Web scraping (</a:t>
            </a:r>
            <a:r>
              <a:rPr lang="en-US" sz="1600" b="0" i="0" u="sng" dirty="0">
                <a:solidFill>
                  <a:schemeClr val="tx1"/>
                </a:solidFill>
                <a:effectLst/>
                <a:latin typeface="+mn-lt"/>
                <a:hlinkClick r:id="rId4"/>
              </a:rPr>
              <a:t>https://en.wikipedia.org/wiki/List_of_Falcon/_9/_and_Falcon_Heavy</a:t>
            </a:r>
            <a:r>
              <a:rPr lang="en-US" sz="1600" b="0" i="0" dirty="0">
                <a:solidFill>
                  <a:schemeClr val="tx1"/>
                </a:solidFill>
                <a:effectLst/>
                <a:latin typeface="+mn-lt"/>
              </a:rPr>
              <a:t>_).</a:t>
            </a:r>
            <a:endParaRPr lang="en-US" sz="1600" dirty="0">
              <a:solidFill>
                <a:schemeClr val="tx1"/>
              </a:solidFill>
              <a:latin typeface="+mn-lt"/>
            </a:endParaRPr>
          </a:p>
          <a:p>
            <a:pPr>
              <a:spcBef>
                <a:spcPts val="1400"/>
              </a:spcBef>
              <a:buFont typeface="Arial" panose="020B0604020202020204" pitchFamily="34" charset="0"/>
              <a:buChar char="•"/>
            </a:pPr>
            <a:r>
              <a:rPr lang="en-US" sz="1600" b="1" dirty="0">
                <a:solidFill>
                  <a:schemeClr val="tx1"/>
                </a:solidFill>
                <a:latin typeface="+mn-lt"/>
              </a:rPr>
              <a:t>Perform data wrangling</a:t>
            </a:r>
          </a:p>
          <a:p>
            <a:pPr lvl="1">
              <a:spcBef>
                <a:spcPts val="1400"/>
              </a:spcBef>
              <a:buFont typeface="Arial" panose="020B0604020202020204" pitchFamily="34" charset="0"/>
              <a:buChar char="•"/>
            </a:pPr>
            <a:r>
              <a:rPr lang="en-US" sz="1600" b="0" i="0" dirty="0">
                <a:solidFill>
                  <a:schemeClr val="tx1"/>
                </a:solidFill>
                <a:effectLst/>
                <a:latin typeface="+mn-lt"/>
              </a:rPr>
              <a:t>The collected data was enhanced by generating a landing outcome label, which was based on the outcome data following the analysis and summarization of the characteristics.</a:t>
            </a:r>
            <a:endParaRPr lang="en-US" sz="1600" dirty="0">
              <a:solidFill>
                <a:schemeClr val="tx1"/>
              </a:solidFill>
              <a:latin typeface="+mn-lt"/>
            </a:endParaRPr>
          </a:p>
          <a:p>
            <a:pPr>
              <a:spcBef>
                <a:spcPts val="1400"/>
              </a:spcBef>
              <a:buFont typeface="Arial" panose="020B0604020202020204" pitchFamily="34" charset="0"/>
              <a:buChar char="•"/>
            </a:pPr>
            <a:r>
              <a:rPr lang="en-US" sz="1600" dirty="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600" dirty="0">
                <a:solidFill>
                  <a:schemeClr val="tx1"/>
                </a:solidFill>
                <a:latin typeface="+mn-lt"/>
              </a:rPr>
              <a:t>Perform interactive visual analytics using Folium and </a:t>
            </a:r>
            <a:r>
              <a:rPr lang="en-US" sz="1600" dirty="0" err="1">
                <a:solidFill>
                  <a:schemeClr val="tx1"/>
                </a:solidFill>
                <a:latin typeface="+mn-lt"/>
              </a:rPr>
              <a:t>Plotly</a:t>
            </a:r>
            <a:r>
              <a:rPr lang="en-US" sz="1600" dirty="0">
                <a:solidFill>
                  <a:schemeClr val="tx1"/>
                </a:solidFill>
                <a:latin typeface="+mn-lt"/>
              </a:rPr>
              <a:t> Dash</a:t>
            </a:r>
          </a:p>
          <a:p>
            <a:pPr>
              <a:spcBef>
                <a:spcPts val="1400"/>
              </a:spcBef>
              <a:buFont typeface="Arial" panose="020B0604020202020204" pitchFamily="34" charset="0"/>
              <a:buChar char="•"/>
            </a:pPr>
            <a:endParaRPr lang="en-US" sz="1600" dirty="0">
              <a:solidFill>
                <a:schemeClr val="tx1"/>
              </a:solidFill>
              <a:latin typeface="+mn-lt"/>
            </a:endParaRPr>
          </a:p>
          <a:p>
            <a:pPr>
              <a:spcBef>
                <a:spcPts val="1400"/>
              </a:spcBef>
              <a:buFont typeface="Arial" panose="020B0604020202020204" pitchFamily="34" charset="0"/>
              <a:buChar char="•"/>
            </a:pPr>
            <a:endParaRPr lang="en-US" sz="1000" dirty="0">
              <a:solidFill>
                <a:schemeClr val="tx1"/>
              </a:solidFill>
              <a:latin typeface="+mn-lt"/>
            </a:endParaRPr>
          </a:p>
          <a:p>
            <a:pPr>
              <a:spcBef>
                <a:spcPts val="1400"/>
              </a:spcBef>
              <a:buFont typeface="Arial" panose="020B0604020202020204" pitchFamily="34" charset="0"/>
              <a:buChar char="•"/>
            </a:pPr>
            <a:endParaRPr lang="en-US" sz="1000" dirty="0">
              <a:solidFill>
                <a:schemeClr val="tx1"/>
              </a:solidFill>
              <a:latin typeface="+mn-lt"/>
            </a:endParaRPr>
          </a:p>
          <a:p>
            <a:pPr>
              <a:spcBef>
                <a:spcPts val="1400"/>
              </a:spcBef>
              <a:buFont typeface="Arial" panose="020B0604020202020204" pitchFamily="34" charset="0"/>
              <a:buChar char="•"/>
            </a:pPr>
            <a:endParaRPr lang="en-US" sz="1000" dirty="0">
              <a:solidFill>
                <a:schemeClr val="tx1"/>
              </a:solidFill>
              <a:latin typeface="+mn-lt"/>
            </a:endParaRPr>
          </a:p>
          <a:p>
            <a:pPr>
              <a:spcBef>
                <a:spcPts val="1400"/>
              </a:spcBef>
              <a:buFont typeface="Arial" panose="020B0604020202020204" pitchFamily="34" charset="0"/>
              <a:buChar char="•"/>
            </a:pPr>
            <a:endParaRPr lang="en-US" sz="1000" dirty="0">
              <a:solidFill>
                <a:schemeClr val="tx1"/>
              </a:solidFill>
              <a:latin typeface="+mn-lt"/>
            </a:endParaRPr>
          </a:p>
        </p:txBody>
      </p:sp>
      <p:sp>
        <p:nvSpPr>
          <p:cNvPr id="28" name="Freeform: Shape 2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506330" y="6356350"/>
            <a:ext cx="84747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956826" y="1112969"/>
            <a:ext cx="3937298" cy="416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Methodology</a:t>
            </a:r>
          </a:p>
        </p:txBody>
      </p:sp>
      <p:sp>
        <p:nvSpPr>
          <p:cNvPr id="22" name="Freeform: Shape 2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096000" y="820880"/>
            <a:ext cx="5257799" cy="48893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b="1" dirty="0">
                <a:solidFill>
                  <a:schemeClr val="tx1"/>
                </a:solidFill>
                <a:latin typeface="+mn-lt"/>
              </a:rPr>
              <a:t>Executive Summary</a:t>
            </a:r>
          </a:p>
          <a:p>
            <a:pPr>
              <a:spcBef>
                <a:spcPts val="1400"/>
              </a:spcBef>
              <a:buFont typeface="Arial" panose="020B0604020202020204" pitchFamily="34" charset="0"/>
              <a:buChar char="•"/>
            </a:pPr>
            <a:r>
              <a:rPr lang="en-US" sz="1600" b="1" dirty="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600" b="0" i="0" dirty="0">
                <a:solidFill>
                  <a:schemeClr val="tx1"/>
                </a:solidFill>
                <a:effectLst/>
                <a:latin typeface="+mn-lt"/>
              </a:rPr>
              <a:t>The data collected up to this stage was normalized, divided into training and test datasets, and assessed using four distinct classification models. The accuracy of each model was evaluated by utilizing different combinations of parameters.</a:t>
            </a:r>
            <a:endParaRPr lang="en-US" sz="1600" dirty="0">
              <a:solidFill>
                <a:schemeClr val="tx1"/>
              </a:solidFill>
              <a:latin typeface="+mn-lt"/>
            </a:endParaRPr>
          </a:p>
          <a:p>
            <a:pPr>
              <a:spcBef>
                <a:spcPts val="1400"/>
              </a:spcBef>
              <a:buFont typeface="Arial" panose="020B0604020202020204" pitchFamily="34" charset="0"/>
              <a:buChar char="•"/>
            </a:pPr>
            <a:endParaRPr lang="en-US" dirty="0">
              <a:solidFill>
                <a:schemeClr val="tx1"/>
              </a:solidFill>
              <a:latin typeface="+mn-lt"/>
            </a:endParaRPr>
          </a:p>
          <a:p>
            <a:pPr>
              <a:spcBef>
                <a:spcPts val="1400"/>
              </a:spcBef>
              <a:buFont typeface="Arial" panose="020B0604020202020204" pitchFamily="34" charset="0"/>
              <a:buChar char="•"/>
            </a:pPr>
            <a:endParaRPr lang="en-US" dirty="0">
              <a:solidFill>
                <a:schemeClr val="tx1"/>
              </a:solidFill>
              <a:latin typeface="+mn-lt"/>
            </a:endParaRPr>
          </a:p>
          <a:p>
            <a:pPr>
              <a:spcBef>
                <a:spcPts val="1400"/>
              </a:spcBef>
              <a:buFont typeface="Arial" panose="020B0604020202020204" pitchFamily="34" charset="0"/>
              <a:buChar char="•"/>
            </a:pPr>
            <a:endParaRPr lang="en-US" dirty="0">
              <a:solidFill>
                <a:schemeClr val="tx1"/>
              </a:solidFill>
              <a:latin typeface="+mn-lt"/>
            </a:endParaRPr>
          </a:p>
          <a:p>
            <a:pPr>
              <a:spcBef>
                <a:spcPts val="1400"/>
              </a:spcBef>
              <a:buFont typeface="Arial" panose="020B0604020202020204" pitchFamily="34" charset="0"/>
              <a:buChar char="•"/>
            </a:pPr>
            <a:endParaRPr lang="en-US" dirty="0">
              <a:solidFill>
                <a:schemeClr val="tx1"/>
              </a:solidFill>
              <a:latin typeface="+mn-lt"/>
            </a:endParaRPr>
          </a:p>
          <a:p>
            <a:pPr>
              <a:spcBef>
                <a:spcPts val="1400"/>
              </a:spcBef>
              <a:buFont typeface="Arial" panose="020B0604020202020204" pitchFamily="34" charset="0"/>
              <a:buChar char="•"/>
            </a:pPr>
            <a:endParaRPr lang="en-US" dirty="0">
              <a:solidFill>
                <a:schemeClr val="tx1"/>
              </a:solidFill>
              <a:latin typeface="+mn-lt"/>
            </a:endParaRPr>
          </a:p>
        </p:txBody>
      </p:sp>
      <p:sp>
        <p:nvSpPr>
          <p:cNvPr id="28" name="Freeform: Shape 2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506330" y="6356350"/>
            <a:ext cx="84747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246650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956826" y="1112969"/>
            <a:ext cx="3937298" cy="416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Data Collection</a:t>
            </a:r>
          </a:p>
        </p:txBody>
      </p:sp>
      <p:sp>
        <p:nvSpPr>
          <p:cNvPr id="21" name="Freeform: Shape 2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820880"/>
            <a:ext cx="5257799" cy="4889350"/>
          </a:xfrm>
          <a:prstGeom prst="rect">
            <a:avLst/>
          </a:prstGeom>
        </p:spPr>
        <p:txBody>
          <a:bodyPr vert="horz" lIns="91440" tIns="45720" rIns="91440" bIns="45720" rtlCol="0" anchor="t">
            <a:normAutofit/>
          </a:bodyPr>
          <a:lstStyle/>
          <a:p>
            <a:pPr marL="0"/>
            <a:r>
              <a:rPr lang="en-US" sz="2400" b="0" i="0" dirty="0">
                <a:effectLst/>
              </a:rPr>
              <a:t>Datasets were gathered from two sources, namely the Space X API (</a:t>
            </a:r>
            <a:r>
              <a:rPr lang="en-US" sz="2400" b="0" i="0" u="sng" dirty="0">
                <a:effectLst/>
                <a:hlinkClick r:id="rId2"/>
              </a:rPr>
              <a:t>https://api.spacexdata.com/v4/rockets/rockets/</a:t>
            </a:r>
            <a:r>
              <a:rPr lang="en-US" sz="2400" b="0" i="0" dirty="0">
                <a:effectLst/>
              </a:rPr>
              <a:t>) and Wikipedia (</a:t>
            </a:r>
            <a:r>
              <a:rPr lang="en-US" sz="2400" b="0" i="0" u="sng" dirty="0">
                <a:effectLst/>
                <a:hlinkClick r:id="rId3"/>
              </a:rPr>
              <a:t>https://en.wikipedia.org/wiki/List_of_Falcon/_9/_and_Falcon_Heavy_launches</a:t>
            </a:r>
            <a:r>
              <a:rPr lang="en-US" sz="2400" b="0" i="0" dirty="0">
                <a:effectLst/>
              </a:rPr>
              <a:t>), utilizing web scraping techniques.</a:t>
            </a:r>
            <a:endParaRPr lang="en-US" sz="2400" dirty="0"/>
          </a:p>
        </p:txBody>
      </p:sp>
      <p:sp>
        <p:nvSpPr>
          <p:cNvPr id="27" name="Freeform: Shape 2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506330" y="6356350"/>
            <a:ext cx="84747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657715" y="467271"/>
            <a:ext cx="4195674" cy="20525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Data Collection – SpaceX API</a:t>
            </a:r>
          </a:p>
        </p:txBody>
      </p:sp>
      <p:sp>
        <p:nvSpPr>
          <p:cNvPr id="14" name="Oval 1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7" name="Picture 6">
            <a:extLst>
              <a:ext uri="{FF2B5EF4-FFF2-40B4-BE49-F238E27FC236}">
                <a16:creationId xmlns:a16="http://schemas.microsoft.com/office/drawing/2014/main" id="{7D7D14C8-A6E5-6FCF-F2B1-3A1C26B5A82E}"/>
              </a:ext>
            </a:extLst>
          </p:cNvPr>
          <p:cNvPicPr>
            <a:picLocks noChangeAspect="1"/>
          </p:cNvPicPr>
          <p:nvPr/>
        </p:nvPicPr>
        <p:blipFill>
          <a:blip r:embed="rId2"/>
          <a:stretch>
            <a:fillRect/>
          </a:stretch>
        </p:blipFill>
        <p:spPr>
          <a:xfrm>
            <a:off x="1995874" y="1448957"/>
            <a:ext cx="2396370" cy="3952579"/>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695359" y="2990818"/>
            <a:ext cx="4158031" cy="2913872"/>
          </a:xfrm>
          <a:prstGeom prst="rect">
            <a:avLst/>
          </a:prstGeom>
        </p:spPr>
        <p:txBody>
          <a:bodyPr vert="horz" lIns="91440" tIns="45720" rIns="91440" bIns="45720" rtlCol="0" anchor="t">
            <a:normAutofit/>
          </a:bodyPr>
          <a:lstStyle/>
          <a:p>
            <a:pPr>
              <a:spcBef>
                <a:spcPts val="1400"/>
              </a:spcBef>
            </a:pPr>
            <a:r>
              <a:rPr lang="en-US" sz="1700" b="0" i="0" dirty="0">
                <a:solidFill>
                  <a:schemeClr val="tx1">
                    <a:alpha val="80000"/>
                  </a:schemeClr>
                </a:solidFill>
                <a:effectLst/>
              </a:rPr>
              <a:t>SpaceX provides a publicly accessible API from which data can be extracted and utilized. </a:t>
            </a:r>
          </a:p>
          <a:p>
            <a:pPr>
              <a:spcBef>
                <a:spcPts val="1400"/>
              </a:spcBef>
            </a:pPr>
            <a:r>
              <a:rPr lang="en-US" sz="1700" b="0" i="0" dirty="0">
                <a:solidFill>
                  <a:schemeClr val="tx1">
                    <a:alpha val="80000"/>
                  </a:schemeClr>
                </a:solidFill>
                <a:effectLst/>
              </a:rPr>
              <a:t>The flowchart adjacent to it was followed to use the API and persist the data.</a:t>
            </a:r>
            <a:endParaRPr lang="en-US" sz="1700" dirty="0">
              <a:solidFill>
                <a:schemeClr val="tx1">
                  <a:alpha val="80000"/>
                </a:schemeClr>
              </a:solidFill>
            </a:endParaRPr>
          </a:p>
          <a:p>
            <a:pPr>
              <a:spcBef>
                <a:spcPts val="1400"/>
              </a:spcBef>
            </a:pPr>
            <a:r>
              <a:rPr lang="en-US" sz="1200" dirty="0">
                <a:hlinkClick r:id="rId3"/>
              </a:rPr>
              <a:t>Data-Science-Capstone/</a:t>
            </a:r>
            <a:r>
              <a:rPr lang="en-US" sz="1200" dirty="0" err="1">
                <a:hlinkClick r:id="rId3"/>
              </a:rPr>
              <a:t>jupyter</a:t>
            </a:r>
            <a:r>
              <a:rPr lang="en-US" sz="1200" dirty="0">
                <a:hlinkClick r:id="rId3"/>
              </a:rPr>
              <a:t>-labs-</a:t>
            </a:r>
            <a:r>
              <a:rPr lang="en-US" sz="1200" dirty="0" err="1">
                <a:hlinkClick r:id="rId3"/>
              </a:rPr>
              <a:t>spacex</a:t>
            </a:r>
            <a:r>
              <a:rPr lang="en-US" sz="1200" dirty="0">
                <a:hlinkClick r:id="rId3"/>
              </a:rPr>
              <a:t>-data-collection-</a:t>
            </a:r>
            <a:r>
              <a:rPr lang="en-US" sz="1200" dirty="0" err="1">
                <a:hlinkClick r:id="rId3"/>
              </a:rPr>
              <a:t>api</a:t>
            </a:r>
            <a:r>
              <a:rPr lang="en-US" sz="1200" dirty="0">
                <a:hlinkClick r:id="rId3"/>
              </a:rPr>
              <a:t> (1).</a:t>
            </a:r>
            <a:r>
              <a:rPr lang="en-US" sz="1200" dirty="0" err="1">
                <a:hlinkClick r:id="rId3"/>
              </a:rPr>
              <a:t>ipynb</a:t>
            </a:r>
            <a:r>
              <a:rPr lang="en-US" sz="1200" dirty="0">
                <a:hlinkClick r:id="rId3"/>
              </a:rPr>
              <a:t> at main · </a:t>
            </a:r>
            <a:r>
              <a:rPr lang="en-US" sz="1200" dirty="0" err="1">
                <a:hlinkClick r:id="rId3"/>
              </a:rPr>
              <a:t>snigdha-github</a:t>
            </a:r>
            <a:r>
              <a:rPr lang="en-US" sz="1200" dirty="0">
                <a:hlinkClick r:id="rId3"/>
              </a:rPr>
              <a:t>/Data-Science-Capstone</a:t>
            </a:r>
            <a:endParaRPr lang="en-US" sz="1700" dirty="0">
              <a:solidFill>
                <a:schemeClr val="tx1">
                  <a:alpha val="80000"/>
                </a:schemeClr>
              </a:solidFill>
            </a:endParaRPr>
          </a:p>
          <a:p>
            <a:endParaRPr lang="en-US" sz="1700" dirty="0">
              <a:solidFill>
                <a:schemeClr val="tx1">
                  <a:alpha val="80000"/>
                </a:schemeClr>
              </a:solidFill>
            </a:endParaRPr>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9</a:t>
            </a:fld>
            <a:endParaRPr lang="en-US" sz="1200">
              <a:solidFill>
                <a:schemeClr val="tx1">
                  <a:alpha val="60000"/>
                </a:schemeClr>
              </a:solidFill>
              <a:latin typeface="+mn-lt"/>
            </a:endParaRPr>
          </a:p>
        </p:txBody>
      </p:sp>
      <p:cxnSp>
        <p:nvCxnSpPr>
          <p:cNvPr id="22" name="Straight Connector 2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1722</TotalTime>
  <Words>2254</Words>
  <Application>Microsoft Office PowerPoint</Application>
  <PresentationFormat>Widescreen</PresentationFormat>
  <Paragraphs>315</Paragraphs>
  <Slides>49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Ghosh,Soham</cp:lastModifiedBy>
  <cp:revision>227</cp:revision>
  <dcterms:created xsi:type="dcterms:W3CDTF">2021-04-29T18:58:34Z</dcterms:created>
  <dcterms:modified xsi:type="dcterms:W3CDTF">2023-04-30T03:19:25Z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